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257" r:id="rId4"/>
    <p:sldId id="258" r:id="rId5"/>
    <p:sldId id="259" r:id="rId6"/>
    <p:sldId id="281" r:id="rId7"/>
    <p:sldId id="260" r:id="rId8"/>
    <p:sldId id="282" r:id="rId9"/>
    <p:sldId id="263" r:id="rId10"/>
    <p:sldId id="283" r:id="rId11"/>
    <p:sldId id="262" r:id="rId12"/>
    <p:sldId id="278" r:id="rId13"/>
    <p:sldId id="261" r:id="rId14"/>
    <p:sldId id="270" r:id="rId15"/>
    <p:sldId id="266" r:id="rId16"/>
    <p:sldId id="265" r:id="rId17"/>
    <p:sldId id="264" r:id="rId18"/>
    <p:sldId id="271" r:id="rId19"/>
    <p:sldId id="277" r:id="rId20"/>
    <p:sldId id="273" r:id="rId21"/>
    <p:sldId id="274" r:id="rId22"/>
    <p:sldId id="272" r:id="rId23"/>
    <p:sldId id="280" r:id="rId24"/>
    <p:sldId id="275" r:id="rId25"/>
    <p:sldId id="276" r:id="rId26"/>
    <p:sldId id="268" r:id="rId27"/>
    <p:sldId id="269" r:id="rId2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DEADA"/>
    <a:srgbClr val="D307E9"/>
    <a:srgbClr val="627A32"/>
    <a:srgbClr val="D1C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25" autoAdjust="0"/>
  </p:normalViewPr>
  <p:slideViewPr>
    <p:cSldViewPr>
      <p:cViewPr varScale="1">
        <p:scale>
          <a:sx n="62" d="100"/>
          <a:sy n="62" d="100"/>
        </p:scale>
        <p:origin x="-2050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363AB-594E-4A2B-84CF-8554C91394C4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F032-9956-43F2-BF24-E2A17D73C8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4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</a:t>
            </a:r>
            <a:r>
              <a:rPr lang="en-US" altLang="zh-CN" baseline="0" dirty="0"/>
              <a:t>, everyone! </a:t>
            </a:r>
            <a:r>
              <a:rPr lang="en-US" altLang="zh-CN" baseline="0" dirty="0" smtClean="0"/>
              <a:t>It’s </a:t>
            </a:r>
            <a:r>
              <a:rPr lang="en-US" altLang="zh-CN" baseline="0" dirty="0"/>
              <a:t>my honor to introduce our work multi-scale residual and hierarchical dense networks for single image super-resolution here. I will introduce the work from four parts: the background, the motivation and contributions, the network structure, and the experimental results.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344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Then, I</a:t>
                </a:r>
                <a:r>
                  <a:rPr lang="en-US" altLang="zh-CN" baseline="0" dirty="0" smtClean="0"/>
                  <a:t> detail the sub-dense block, which is used to extract local multi-level features from previous concatenated features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In</a:t>
                </a:r>
                <a:r>
                  <a:rPr lang="en-US" altLang="zh-CN" baseline="0" dirty="0" smtClean="0"/>
                  <a:t> the MS-RHDB, there exists of a hierarchical dense module, a memory unit, and a multi-scale block.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hierarchical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dense module is built to adequately exploit multi-level features.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In this module, we stacked K sub-dense blocks(SDB) in a dense manner.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HDM takes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𝐻_(𝑚−1) 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 input, and outputs an intermediate feature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𝐻_𝑚</a:t>
                </a:r>
                <a:endParaRPr lang="en-US" altLang="zh-CN" dirty="0" smtClean="0"/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After extracting multi-level features with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set of SDBs, we use a memory unit to integrate these features, which is supposed to adaptively extract unified information.</a:t>
                </a:r>
                <a:r>
                  <a:rPr lang="en-US" altLang="zh-CN" dirty="0" smtClean="0"/>
                  <a:t> The</a:t>
                </a:r>
                <a:r>
                  <a:rPr lang="en-US" altLang="zh-CN" baseline="0" dirty="0" smtClean="0"/>
                  <a:t> memory unit is represented as a 1</a:t>
                </a:r>
                <a:r>
                  <a:rPr lang="en-US" altLang="zh-CN" i="0" baseline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dirty="0" smtClean="0"/>
                  <a:t>1 convolutional</a:t>
                </a:r>
                <a:r>
                  <a:rPr lang="en-US" altLang="zh-CN" baseline="0" dirty="0" smtClean="0"/>
                  <a:t> layer</a:t>
                </a:r>
                <a:endParaRPr lang="en-US" altLang="zh-CN" dirty="0" smtClean="0"/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Finally, we use a multi-scale structure</a:t>
                </a:r>
                <a:r>
                  <a:rPr lang="en-US" altLang="zh-CN" dirty="0" smtClean="0"/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extract features from different scales for taking full advantage of fused features by the memory unit.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skip connection is introduced for the similar purpose as the global skip connection</a:t>
                </a:r>
                <a:r>
                  <a:rPr lang="en-US" altLang="zh-CN" dirty="0" smtClean="0"/>
                  <a:t>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Next</a:t>
                </a:r>
                <a:r>
                  <a:rPr lang="en-US" altLang="zh-CN" baseline="0" dirty="0" smtClean="0"/>
                  <a:t>, I will introduce the multi-scale block.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162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 smtClean="0"/>
                  <a:t>As mentioned above, HDM </a:t>
                </a:r>
                <a:r>
                  <a:rPr lang="en-US" altLang="zh-CN" baseline="0" dirty="0"/>
                  <a:t>is constructed by stacking several SDBs in a dense manner.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baseline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baseline="0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baseline="0" smtClean="0">
                            <a:latin typeface="Cambria Math"/>
                          </a:rPr>
                          <m:t>𝑘</m:t>
                        </m:r>
                        <m:r>
                          <a:rPr lang="en-US" altLang="zh-CN" b="0" i="1" baseline="0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baseline="0" dirty="0"/>
                  <a:t> is the input of SDB,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baseline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baseline="0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baseline="0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baseline="0" dirty="0"/>
                  <a:t> is the output, which contains G feature maps. G is the number of channels and known as growth rate.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/>
                  <a:t>SDB contains four components: bottleneck-like compression (BLC), local dense group (LDG), input shortcut connection (ISC), and compression shortcut connection (CSC)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/>
                  <a:t>BLC is a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bottleneck-like method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by a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sz="1200" b="0" i="1" kern="1200" smtClean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  <a:cs typeface="+mn-cs"/>
                      </a:rPr>
                      <m:t>×</m:t>
                    </m:r>
                  </m:oMath>
                </a14:m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3 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layer,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is used for reducing parameters and computations. BLC outputs G feature maps.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LDG is used to adaptively detect local multi-level features according to the amount of information that the input has. Because the input channels of each SDB may be different, the </a:t>
                </a:r>
                <a:r>
                  <a:rPr lang="en-US" altLang="zh-CN" sz="1200" b="0" i="0" kern="1200" baseline="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convoluntional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layers may be 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different. In 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other words, the number of </a:t>
                </a:r>
                <a:r>
                  <a:rPr lang="en-US" altLang="zh-CN" sz="1200" b="0" i="0" kern="1200" baseline="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convoluntional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layers in LDG is adaptively decided by the input channels of the SDB.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ISC stands for an element-wise addition in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baseline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baseline="0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baseline="0" smtClean="0">
                            <a:latin typeface="Cambria Math"/>
                          </a:rPr>
                          <m:t>𝑘</m:t>
                        </m:r>
                        <m:r>
                          <a:rPr lang="en-US" altLang="zh-CN" b="0" i="1" baseline="0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the multi-level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baseline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baseline="0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baseline="0" smtClean="0">
                            <a:latin typeface="Cambria Math"/>
                          </a:rPr>
                          <m:t>𝑘</m:t>
                        </m:r>
                        <m:r>
                          <a:rPr lang="en-US" altLang="zh-CN" b="0" i="1" baseline="0" smtClean="0">
                            <a:latin typeface="Cambria Math"/>
                          </a:rPr>
                          <m:t>−1, </m:t>
                        </m:r>
                        <m:r>
                          <a:rPr lang="en-US" altLang="zh-CN" b="0" i="1" baseline="0" smtClean="0">
                            <a:latin typeface="Cambria Math"/>
                          </a:rPr>
                          <m:t>𝑘</m:t>
                        </m:r>
                        <m:r>
                          <a:rPr lang="en-US" altLang="zh-CN" b="0" i="1" baseline="0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.Then we apply a 1</a:t>
                </a:r>
                <a14:m>
                  <m:oMath xmlns:m="http://schemas.openxmlformats.org/officeDocument/2006/math">
                    <m:r>
                      <a:rPr lang="en-US" altLang="zh-CN" sz="1200" b="0" i="1" kern="1200" baseline="0" smtClean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  <a:cs typeface="+mn-cs"/>
                      </a:rPr>
                      <m:t>×</m:t>
                    </m:r>
                  </m:oMath>
                </a14:m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 </a:t>
                </a:r>
                <a:r>
                  <a:rPr lang="en-US" altLang="zh-CN" sz="1200" b="0" i="0" kern="1200" baseline="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to fuse the number of feature-maps into G.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 last, the compress feature from BLC is added to the output of the fusion 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block.</a:t>
                </a:r>
                <a:endParaRPr lang="en-US" altLang="zh-CN" sz="1200" b="0" i="0" kern="1200" baseline="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ISC and CSC is two important shortcut connection for detecting more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informative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cues and improving performance, as well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 stabilizing the network.</a:t>
                </a:r>
                <a:r>
                  <a:rPr lang="en-US" altLang="zh-CN" dirty="0"/>
                  <a:t> </a:t>
                </a:r>
                <a:br>
                  <a:rPr lang="en-US" altLang="zh-CN" dirty="0"/>
                </a:b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en-US" altLang="zh-CN" baseline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This slide</a:t>
                </a:r>
                <a:r>
                  <a:rPr lang="en-US" altLang="zh-CN" baseline="0" dirty="0" smtClean="0"/>
                  <a:t> is to detail the sub-dense block, which is used to extract local multi-level features from previous concatenated features.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 smtClean="0"/>
                  <a:t>HDM is constructed by stacking several SDBs in a dense manner. </a:t>
                </a:r>
                <a:r>
                  <a:rPr lang="en-US" altLang="zh-CN" b="0" i="0" baseline="0" smtClean="0">
                    <a:latin typeface="Cambria Math"/>
                  </a:rPr>
                  <a:t>𝑆_(𝑘−1)</a:t>
                </a:r>
                <a:r>
                  <a:rPr lang="en-US" altLang="zh-CN" baseline="0" dirty="0" smtClean="0"/>
                  <a:t> is the input of SDB, and </a:t>
                </a:r>
                <a:r>
                  <a:rPr lang="en-US" altLang="zh-CN" b="0" i="0" baseline="0" smtClean="0">
                    <a:latin typeface="Cambria Math"/>
                  </a:rPr>
                  <a:t>𝑆_𝑘</a:t>
                </a:r>
                <a:r>
                  <a:rPr lang="en-US" altLang="zh-CN" baseline="0" dirty="0" smtClean="0"/>
                  <a:t> is the output, which contains G feature maps. G is the number of channels and known as growth rate.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 smtClean="0"/>
                  <a:t>SDB contains four components: bottleneck-like compression (BLC), local dense group (LDG), input shortcut connection (ISC), and compression shortcut connection (CSC)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 smtClean="0"/>
                  <a:t>BLC is a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bottleneck-like method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by a 3 </a:t>
                </a:r>
                <a:r>
                  <a:rPr lang="en-US" altLang="zh-CN" sz="1200" b="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×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3 </a:t>
                </a:r>
                <a:r>
                  <a:rPr lang="en-US" altLang="zh-CN" sz="1200" b="0" i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layer,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is used for reducing parameters and computations. BLC outputs G feature maps.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LDG is used to adaptively detect local multi-level features according to the amount of information that the input has. Because the input channels of each SDB may be different, the </a:t>
                </a:r>
                <a:r>
                  <a:rPr lang="en-US" altLang="zh-CN" sz="1200" b="0" i="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convoluntional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layers may be different. In other words, the number of </a:t>
                </a:r>
                <a:r>
                  <a:rPr lang="en-US" altLang="zh-CN" sz="1200" b="0" i="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convoluntional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layers in LDG is adaptively decided by the input channels of the SDB.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ISC stands for an element-wise addition in the input </a:t>
                </a:r>
                <a:r>
                  <a:rPr lang="en-US" altLang="zh-CN" b="0" i="0" baseline="0" smtClean="0">
                    <a:latin typeface="Cambria Math"/>
                  </a:rPr>
                  <a:t>𝑆</a:t>
                </a:r>
                <a:r>
                  <a:rPr lang="en-US" altLang="zh-CN" b="0" i="0" baseline="0" smtClean="0">
                    <a:latin typeface="Cambria Math"/>
                  </a:rPr>
                  <a:t>_(</a:t>
                </a:r>
                <a:r>
                  <a:rPr lang="en-US" altLang="zh-CN" b="0" i="0" baseline="0" smtClean="0">
                    <a:latin typeface="Cambria Math"/>
                  </a:rPr>
                  <a:t>𝑘−1</a:t>
                </a:r>
                <a:r>
                  <a:rPr lang="en-US" altLang="zh-CN" b="0" i="0" baseline="0" smtClean="0">
                    <a:latin typeface="Cambria Math"/>
                  </a:rPr>
                  <a:t>)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the multi-level features </a:t>
                </a:r>
                <a:r>
                  <a:rPr lang="en-US" altLang="zh-CN" b="0" i="0" baseline="0" smtClean="0">
                    <a:latin typeface="Cambria Math"/>
                  </a:rPr>
                  <a:t>𝑆</a:t>
                </a:r>
                <a:r>
                  <a:rPr lang="en-US" altLang="zh-CN" b="0" i="0" baseline="0" smtClean="0">
                    <a:latin typeface="Cambria Math"/>
                  </a:rPr>
                  <a:t>_(</a:t>
                </a:r>
                <a:r>
                  <a:rPr lang="en-US" altLang="zh-CN" b="0" i="0" baseline="0" smtClean="0">
                    <a:latin typeface="Cambria Math"/>
                  </a:rPr>
                  <a:t>𝑘−1</a:t>
                </a:r>
                <a:r>
                  <a:rPr lang="en-US" altLang="zh-CN" b="0" i="0" baseline="0" smtClean="0">
                    <a:latin typeface="Cambria Math"/>
                  </a:rPr>
                  <a:t>, 𝑘−1)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.Then we apply a 1</a:t>
                </a:r>
                <a:r>
                  <a:rPr lang="en-US" altLang="zh-CN" sz="1200" b="0" i="0" kern="1200" baseline="0" smtClean="0">
                    <a:solidFill>
                      <a:schemeClr val="tx1"/>
                    </a:solidFill>
                    <a:effectLst/>
                    <a:latin typeface="Cambria Math"/>
                    <a:ea typeface="Cambria Math"/>
                    <a:cs typeface="+mn-cs"/>
                  </a:rPr>
                  <a:t>×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 </a:t>
                </a:r>
                <a:r>
                  <a:rPr lang="en-US" altLang="zh-CN" sz="1200" b="0" i="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Conv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to fuse the number of feature-maps into G.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 last, the compress feature from BLC is added to the output of the fusion block.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ISC and CSC is two important shortcut connection for detecting more </a:t>
                </a:r>
                <a:r>
                  <a:rPr lang="en-US" altLang="zh-CN" sz="1200" b="0" i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more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informative cues and improving performance, as well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 stabilizing the network.</a:t>
                </a: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en-US" altLang="zh-CN" baseline="0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38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Next, I</a:t>
                </a:r>
                <a:r>
                  <a:rPr lang="en-US" altLang="zh-CN" baseline="0" dirty="0"/>
                  <a:t> detail the training of our experiments.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/>
                  <a:t>The input channels of the network </a:t>
                </a:r>
                <a:r>
                  <a:rPr lang="en-US" altLang="zh-CN" baseline="0" dirty="0" smtClean="0"/>
                  <a:t>are 3</a:t>
                </a:r>
                <a:r>
                  <a:rPr lang="en-US" altLang="zh-CN" baseline="0" dirty="0"/>
                  <a:t>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/>
                  <a:t>Our training dataset is DIV2K, which contains 800, 100 and 100 images of 2K-resoltion for training, validation, and testing, respectively.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/>
                  <a:t>The patch size of the input is 48</a:t>
                </a:r>
                <a14:m>
                  <m:oMath xmlns:m="http://schemas.openxmlformats.org/officeDocument/2006/math">
                    <m:r>
                      <a:rPr lang="en-US" altLang="zh-CN" i="1" baseline="0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baseline="0" dirty="0"/>
                  <a:t>48, while the batch size </a:t>
                </a:r>
                <a:r>
                  <a:rPr lang="en-US" altLang="zh-CN" baseline="0" dirty="0" smtClean="0"/>
                  <a:t>is </a:t>
                </a:r>
                <a:r>
                  <a:rPr lang="en-US" altLang="zh-CN" baseline="0" dirty="0"/>
                  <a:t>set to 16. The input images are augmented by rotation and flips.</a:t>
                </a:r>
              </a:p>
              <a:p>
                <a:pPr marL="171450" marR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lang="en-US" altLang="zh-CN" baseline="0" dirty="0"/>
                  <a:t>Our model is </a:t>
                </a:r>
                <a:r>
                  <a:rPr lang="en-US" altLang="zh-CN" baseline="0" dirty="0" smtClean="0"/>
                  <a:t>trained </a:t>
                </a:r>
                <a:r>
                  <a:rPr lang="en-US" altLang="zh-CN" baseline="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baseline="0" dirty="0"/>
                  <a:t> loss function and optimized by the ADAM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optimizers, where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=0.9 </m:t>
                    </m:r>
                    <m:r>
                      <a:rPr lang="en-US" altLang="zh-CN" b="0" i="1" smtClean="0">
                        <a:latin typeface="Cambria Math"/>
                      </a:rPr>
                      <m:t>𝑎𝑛𝑑</m:t>
                    </m:r>
                    <m:r>
                      <a:rPr lang="en-US" altLang="zh-CN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=0.999.</a:t>
                </a:r>
                <a:r>
                  <a:rPr lang="en-US" altLang="zh-CN" baseline="0" dirty="0"/>
                  <a:t> The initial learning rate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1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altLang="zh-CN" dirty="0"/>
                  <a:t>, and</a:t>
                </a:r>
                <a:r>
                  <a:rPr lang="en-US" altLang="zh-CN" baseline="0" dirty="0"/>
                  <a:t> </a:t>
                </a:r>
                <a:r>
                  <a:rPr lang="en-US" altLang="zh-CN" dirty="0"/>
                  <a:t>halves at every</a:t>
                </a:r>
                <a:r>
                  <a:rPr lang="en-US" altLang="zh-CN" baseline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baseline="0" smtClean="0">
                        <a:latin typeface="Cambria Math"/>
                      </a:rPr>
                      <m:t>2</m:t>
                    </m:r>
                    <m:r>
                      <a:rPr lang="en-US" altLang="zh-CN" b="0" i="1" baseline="0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b="0" i="1" baseline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baseline="0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b="0" i="1" baseline="0" smtClean="0">
                            <a:latin typeface="Cambria Math"/>
                            <a:ea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iterations.</a:t>
                </a:r>
              </a:p>
              <a:p>
                <a:pPr marL="171450" marR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lang="en-US" altLang="zh-CN" dirty="0"/>
                  <a:t>We set the number of RHDB to M</a:t>
                </a:r>
                <a:r>
                  <a:rPr lang="en-US" altLang="zh-CN" baseline="0" dirty="0"/>
                  <a:t> = 10, the number of SDB to K = </a:t>
                </a:r>
                <a:r>
                  <a:rPr lang="en-US" altLang="zh-CN" baseline="0" dirty="0" smtClean="0"/>
                  <a:t>5. The </a:t>
                </a:r>
                <a:r>
                  <a:rPr lang="en-US" altLang="zh-CN" baseline="0" dirty="0"/>
                  <a:t>number of </a:t>
                </a:r>
                <a:r>
                  <a:rPr lang="en-US" altLang="zh-CN" baseline="0" dirty="0" smtClean="0"/>
                  <a:t>LDG </a:t>
                </a:r>
                <a:r>
                  <a:rPr lang="en-US" altLang="zh-CN" baseline="0" dirty="0"/>
                  <a:t>adaptively </a:t>
                </a:r>
                <a:r>
                  <a:rPr lang="en-US" altLang="zh-CN" baseline="0" dirty="0" smtClean="0"/>
                  <a:t>depends </a:t>
                </a:r>
                <a:r>
                  <a:rPr lang="en-US" altLang="zh-CN" baseline="0" dirty="0"/>
                  <a:t>on the input channels, while the growth rate is set to G = 64.</a:t>
                </a:r>
              </a:p>
              <a:p>
                <a:pPr marL="171450" marR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lang="en-US" altLang="zh-CN" baseline="0" dirty="0"/>
                  <a:t>The model is implemented by </a:t>
                </a:r>
                <a:r>
                  <a:rPr lang="en-US" altLang="zh-CN" baseline="0" dirty="0" err="1"/>
                  <a:t>Pytorch</a:t>
                </a:r>
                <a:r>
                  <a:rPr lang="en-US" altLang="zh-CN" baseline="0" dirty="0"/>
                  <a:t> framework on a Titan </a:t>
                </a:r>
                <a:r>
                  <a:rPr lang="en-US" altLang="zh-CN" baseline="0" dirty="0" err="1"/>
                  <a:t>Xp</a:t>
                </a:r>
                <a:r>
                  <a:rPr lang="en-US" altLang="zh-CN" baseline="0" dirty="0"/>
                  <a:t> GPU.</a:t>
                </a:r>
                <a:endParaRPr lang="en-US" altLang="zh-CN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lang="zh-CN" altLang="en-US" dirty="0"/>
              </a:p>
              <a:p>
                <a:pPr marL="171450" indent="-171450">
                  <a:buFont typeface="Arial" pitchFamily="34" charset="0"/>
                  <a:buChar char="•"/>
                </a:pPr>
                <a:endParaRPr lang="en-US" altLang="zh-CN" baseline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Next, I</a:t>
                </a:r>
                <a:r>
                  <a:rPr lang="en-US" altLang="zh-CN" baseline="0" dirty="0" smtClean="0"/>
                  <a:t> detail the training of our experiments.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 smtClean="0"/>
                  <a:t>The input channels of the network is 3.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 smtClean="0"/>
                  <a:t>Our training dataset is DIV2K, which contains 800, 100 and 100 images of 2K-resoltion for training, validation, and testing, respectively.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 smtClean="0"/>
                  <a:t>The patch size of the input is 48</a:t>
                </a:r>
                <a:r>
                  <a:rPr lang="en-US" altLang="zh-CN" i="0" baseline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baseline="0" dirty="0" smtClean="0"/>
                  <a:t>48, while the batch size id set to 16. The input images are augmented by rotation and </a:t>
                </a:r>
                <a:r>
                  <a:rPr lang="en-US" altLang="zh-CN" baseline="0" dirty="0" err="1" smtClean="0"/>
                  <a:t>flipps</a:t>
                </a:r>
                <a:r>
                  <a:rPr lang="en-US" altLang="zh-CN" baseline="0" dirty="0" smtClean="0"/>
                  <a:t>.</a:t>
                </a:r>
              </a:p>
              <a:p>
                <a:pPr marL="171450" marR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lang="en-US" altLang="zh-CN" baseline="0" dirty="0" smtClean="0"/>
                  <a:t>Our model is training with </a:t>
                </a:r>
                <a:r>
                  <a:rPr lang="en-US" altLang="zh-CN" b="0" i="0" smtClean="0">
                    <a:latin typeface="Cambria Math"/>
                  </a:rPr>
                  <a:t>𝑙</a:t>
                </a:r>
                <a:r>
                  <a:rPr lang="en-US" altLang="zh-CN" b="0" i="0" smtClean="0">
                    <a:latin typeface="Cambria Math"/>
                  </a:rPr>
                  <a:t>_</a:t>
                </a:r>
                <a:r>
                  <a:rPr lang="en-US" altLang="zh-CN" b="0" i="0" smtClean="0">
                    <a:latin typeface="Cambria Math"/>
                  </a:rPr>
                  <a:t>1</a:t>
                </a:r>
                <a:r>
                  <a:rPr lang="en-US" altLang="zh-CN" baseline="0" dirty="0" smtClean="0"/>
                  <a:t> loss function and optimized by the ADAM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optimizers, where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en-US" i="0" smtClean="0">
                    <a:latin typeface="Cambria Math"/>
                  </a:rPr>
                  <a:t>𝛽</a:t>
                </a:r>
                <a:r>
                  <a:rPr lang="en-US" altLang="zh-CN" i="0" smtClean="0">
                    <a:latin typeface="Cambria Math"/>
                  </a:rPr>
                  <a:t>_</a:t>
                </a:r>
                <a:r>
                  <a:rPr lang="en-US" altLang="zh-CN" b="0" i="0" smtClean="0">
                    <a:latin typeface="Cambria Math"/>
                  </a:rPr>
                  <a:t>1=0.9 𝑎𝑛𝑑 </a:t>
                </a:r>
                <a:r>
                  <a:rPr lang="zh-CN" altLang="en-US" b="0" i="0" smtClean="0">
                    <a:latin typeface="Cambria Math"/>
                  </a:rPr>
                  <a:t>𝛽</a:t>
                </a:r>
                <a:r>
                  <a:rPr lang="en-US" altLang="zh-CN" b="0" i="0" smtClean="0">
                    <a:latin typeface="Cambria Math"/>
                  </a:rPr>
                  <a:t>_2</a:t>
                </a:r>
                <a:r>
                  <a:rPr lang="en-US" altLang="zh-CN" dirty="0" smtClean="0"/>
                  <a:t>=</a:t>
                </a:r>
                <a:r>
                  <a:rPr lang="en-US" altLang="zh-CN" dirty="0" smtClean="0"/>
                  <a:t>0.999.</a:t>
                </a:r>
                <a:r>
                  <a:rPr lang="en-US" altLang="zh-CN" baseline="0" dirty="0" smtClean="0"/>
                  <a:t> The initial learning rate is </a:t>
                </a:r>
                <a:r>
                  <a:rPr lang="en-US" altLang="zh-CN" b="0" i="0" smtClean="0">
                    <a:latin typeface="Cambria Math"/>
                  </a:rPr>
                  <a:t>1</a:t>
                </a:r>
                <a:r>
                  <a:rPr lang="en-US" altLang="zh-CN" b="0" i="0" smtClean="0">
                    <a:latin typeface="Cambria Math"/>
                    <a:ea typeface="Cambria Math"/>
                  </a:rPr>
                  <a:t>×〖10〗^(−4)</a:t>
                </a:r>
                <a:r>
                  <a:rPr lang="en-US" altLang="zh-CN" dirty="0" smtClean="0"/>
                  <a:t>, </a:t>
                </a:r>
                <a:r>
                  <a:rPr lang="en-US" altLang="zh-CN" dirty="0" smtClean="0"/>
                  <a:t>and</a:t>
                </a:r>
                <a:r>
                  <a:rPr lang="en-US" altLang="zh-CN" baseline="0" dirty="0" smtClean="0"/>
                  <a:t> </a:t>
                </a:r>
                <a:r>
                  <a:rPr lang="en-US" altLang="zh-CN" dirty="0" smtClean="0"/>
                  <a:t>halves </a:t>
                </a:r>
                <a:r>
                  <a:rPr lang="en-US" altLang="zh-CN" dirty="0" smtClean="0"/>
                  <a:t>at every</a:t>
                </a:r>
                <a:r>
                  <a:rPr lang="en-US" altLang="zh-CN" baseline="0" dirty="0" smtClean="0"/>
                  <a:t> </a:t>
                </a:r>
                <a:r>
                  <a:rPr lang="en-US" altLang="zh-CN" b="0" i="0" baseline="0" smtClean="0">
                    <a:latin typeface="Cambria Math"/>
                  </a:rPr>
                  <a:t>2</a:t>
                </a:r>
                <a:r>
                  <a:rPr lang="en-US" altLang="zh-CN" b="0" i="0" baseline="0" smtClean="0">
                    <a:latin typeface="Cambria Math"/>
                    <a:ea typeface="Cambria Math"/>
                  </a:rPr>
                  <a:t>×〖10〗^5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iterations.</a:t>
                </a:r>
              </a:p>
              <a:p>
                <a:pPr marL="171450" marR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lang="en-US" altLang="zh-CN" dirty="0" smtClean="0"/>
                  <a:t>We set the number of RHDB to M</a:t>
                </a:r>
                <a:r>
                  <a:rPr lang="en-US" altLang="zh-CN" baseline="0" dirty="0" smtClean="0"/>
                  <a:t> = 10, the number of SDB to K = 5, and the number of LDG is adaptively depend on the input channels, while the growth rate is set to G = 64.</a:t>
                </a:r>
              </a:p>
              <a:p>
                <a:pPr marL="171450" marR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lang="en-US" altLang="zh-CN" baseline="0" dirty="0" smtClean="0"/>
                  <a:t>The model is implemented by </a:t>
                </a:r>
                <a:r>
                  <a:rPr lang="en-US" altLang="zh-CN" baseline="0" dirty="0" err="1" smtClean="0"/>
                  <a:t>Pytorch</a:t>
                </a:r>
                <a:r>
                  <a:rPr lang="en-US" altLang="zh-CN" baseline="0" dirty="0" smtClean="0"/>
                  <a:t> framework on a Titan </a:t>
                </a:r>
                <a:r>
                  <a:rPr lang="en-US" altLang="zh-CN" baseline="0" dirty="0" err="1" smtClean="0"/>
                  <a:t>Xp</a:t>
                </a:r>
                <a:r>
                  <a:rPr lang="en-US" altLang="zh-CN" baseline="0" dirty="0" smtClean="0"/>
                  <a:t> GPU.</a:t>
                </a:r>
                <a:endParaRPr lang="en-US" altLang="zh-CN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lang="zh-CN" altLang="en-US" dirty="0"/>
              </a:p>
              <a:p>
                <a:pPr marL="171450" indent="-171450">
                  <a:buFont typeface="Arial" pitchFamily="34" charset="0"/>
                  <a:buChar char="•"/>
                </a:pPr>
                <a:endParaRPr lang="en-US" altLang="zh-CN" baseline="0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62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table in</a:t>
                </a:r>
                <a:r>
                  <a:rPr lang="en-US" altLang="zh-CN" baseline="0" dirty="0"/>
                  <a:t> this slide is the quantitative comparisons between our model and state-of-the-art methods for </a:t>
                </a:r>
                <a14:m>
                  <m:oMath xmlns:m="http://schemas.openxmlformats.org/officeDocument/2006/math">
                    <m:r>
                      <a:rPr lang="en-US" altLang="zh-CN" i="1" baseline="0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baseline="0" dirty="0"/>
                  <a:t>2 and </a:t>
                </a:r>
                <a14:m>
                  <m:oMath xmlns:m="http://schemas.openxmlformats.org/officeDocument/2006/math">
                    <m:r>
                      <a:rPr lang="en-US" altLang="zh-CN" i="1" baseline="0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baseline="0" dirty="0"/>
                  <a:t>3 SR on benchmark datasets under the </a:t>
                </a:r>
                <a:r>
                  <a:rPr lang="en-US" altLang="zh-CN" baseline="0" dirty="0" err="1"/>
                  <a:t>bicubic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err="1"/>
                  <a:t>downsampling</a:t>
                </a:r>
                <a:r>
                  <a:rPr lang="en-US" altLang="zh-CN" baseline="0" dirty="0"/>
                  <a:t> (BI) model.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/>
                  <a:t>We apply a self-ensemble strategy to our model and donates this version as MS-RHDN+.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/>
                  <a:t>As shown in the table,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our MS-RHDN+ performs the best on all the test datasets by a large margin.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MS-RHDN also outperforms other compared methods even without self-ensemble.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 table in</a:t>
                </a:r>
                <a:r>
                  <a:rPr lang="en-US" altLang="zh-CN" baseline="0" dirty="0" smtClean="0"/>
                  <a:t> this slide is the quantitative comparisons between our model and state-of-the-art methods for </a:t>
                </a:r>
                <a:r>
                  <a:rPr lang="en-US" altLang="zh-CN" i="0" baseline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baseline="0" dirty="0" smtClean="0"/>
                  <a:t>2 and </a:t>
                </a:r>
                <a:r>
                  <a:rPr lang="en-US" altLang="zh-CN" i="0" baseline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baseline="0" dirty="0" smtClean="0"/>
                  <a:t>3 SR on benchmark datasets under the </a:t>
                </a:r>
                <a:r>
                  <a:rPr lang="en-US" altLang="zh-CN" baseline="0" dirty="0" err="1" smtClean="0"/>
                  <a:t>bicubic</a:t>
                </a:r>
                <a:r>
                  <a:rPr lang="en-US" altLang="zh-CN" baseline="0" dirty="0" smtClean="0"/>
                  <a:t> </a:t>
                </a:r>
                <a:r>
                  <a:rPr lang="en-US" altLang="zh-CN" baseline="0" dirty="0" err="1" smtClean="0"/>
                  <a:t>downsampling</a:t>
                </a:r>
                <a:r>
                  <a:rPr lang="en-US" altLang="zh-CN" baseline="0" dirty="0" smtClean="0"/>
                  <a:t> (BI) model.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 smtClean="0"/>
                  <a:t>We apply a self-ensemble strategy to our model and donates this version as MS-RHDN+.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baseline="0" dirty="0" smtClean="0"/>
                  <a:t>As shown in the table,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our MS-RHDN+ performs the best on all the test datasets by a large margin.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MS-RHDN also outperforms other compared methods even without self-ensemble.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773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And this</a:t>
                </a:r>
                <a:r>
                  <a:rPr lang="en-US" altLang="zh-CN" baseline="0" dirty="0"/>
                  <a:t> table is for </a:t>
                </a:r>
                <a14:m>
                  <m:oMath xmlns:m="http://schemas.openxmlformats.org/officeDocument/2006/math">
                    <m:r>
                      <a:rPr lang="en-US" altLang="zh-CN" i="1" baseline="0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dirty="0"/>
                  <a:t>4 and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dirty="0"/>
                  <a:t>8 SR. Our</a:t>
                </a:r>
                <a:r>
                  <a:rPr lang="en-US" altLang="zh-CN" baseline="0" dirty="0"/>
                  <a:t> methods outperform other state-of-the-art methods by large margins as well. And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our MS-RHDN obtains larger margins with the increase of scaling factor.</a:t>
                </a: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observations demonstrate that the multi-scale block and residual hierarchical dense structure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allow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our network to further extract more informative features and improve the performance.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en-US" altLang="zh-CN" baseline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And this</a:t>
                </a:r>
                <a:r>
                  <a:rPr lang="en-US" altLang="zh-CN" baseline="0" dirty="0" smtClean="0"/>
                  <a:t> table is for </a:t>
                </a:r>
                <a:r>
                  <a:rPr lang="en-US" altLang="zh-CN" i="0" baseline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dirty="0" smtClean="0"/>
                  <a:t>4 and </a:t>
                </a:r>
                <a:r>
                  <a:rPr lang="en-US" altLang="zh-CN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dirty="0" smtClean="0"/>
                  <a:t>8 SR. Our</a:t>
                </a:r>
                <a:r>
                  <a:rPr lang="en-US" altLang="zh-CN" baseline="0" dirty="0" smtClean="0"/>
                  <a:t> methods outperform other state-of-the-art methods by large margins as well. And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our MS-RHDN obtains larger margins with the increase of scaling factor.</a:t>
                </a: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observations demonstrate that the multi-scale block and residual hierarchical dense structure allow our network to further extract more informative features and improve the performance.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en-US" altLang="zh-CN" baseline="0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28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slide</a:t>
                </a:r>
                <a:r>
                  <a:rPr lang="en-US" altLang="zh-CN" baseline="0" dirty="0"/>
                  <a:t> is the visual comparisons for </a:t>
                </a:r>
                <a:r>
                  <a:rPr lang="en-US" altLang="zh-CN" dirty="0"/>
                  <a:t>for 4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dirty="0"/>
                  <a:t> SR with BI degradation model on Urban100.</a:t>
                </a:r>
              </a:p>
              <a:p>
                <a:pPr marL="228600" indent="-228600">
                  <a:buFont typeface="Arial" pitchFamily="34" charset="0"/>
                  <a:buChar char="•"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image ‘img_004’, most compared methods produce images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blurring artifacts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cannot recover the detailed textures of the blue horizontal line and lattices.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However, our method can generate more tiny textures and remove the artifacts</a:t>
                </a:r>
                <a:r>
                  <a:rPr lang="en-US" altLang="zh-CN" dirty="0"/>
                  <a:t> </a:t>
                </a:r>
              </a:p>
              <a:p>
                <a:pPr marL="228600" indent="-228600">
                  <a:buFont typeface="Arial" pitchFamily="34" charset="0"/>
                  <a:buChar char="•"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image‘img_074’, most compared methods cannot generate the horizontal line correctly and also suffer from blurring artifacts. Some of them even produce edges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wrong directions. By contrast, our MS-RHDN shows great abilities in producing accurate information from the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LR image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> </a:t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 slide</a:t>
                </a:r>
                <a:r>
                  <a:rPr lang="en-US" altLang="zh-CN" baseline="0" dirty="0" smtClean="0"/>
                  <a:t> is the visual comparisons for </a:t>
                </a:r>
                <a:r>
                  <a:rPr lang="en-US" altLang="zh-CN" dirty="0" smtClean="0"/>
                  <a:t>for 4</a:t>
                </a:r>
                <a:r>
                  <a:rPr lang="en-US" altLang="zh-CN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dirty="0" smtClean="0"/>
                  <a:t> SR with BI degradation model on </a:t>
                </a:r>
                <a:r>
                  <a:rPr lang="en-US" altLang="zh-CN" dirty="0" smtClean="0"/>
                  <a:t>Urban100.</a:t>
                </a:r>
              </a:p>
              <a:p>
                <a:pPr marL="228600" indent="-22860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image ‘img_004’, most compared methods produce images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blurring artifacts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cannot recover the detailed textures of the blue horizontal line and lattices.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However, our method can generate more tiny textures and remove the artifacts</a:t>
                </a:r>
                <a:r>
                  <a:rPr lang="en-US" altLang="zh-CN" dirty="0" smtClean="0"/>
                  <a:t> </a:t>
                </a:r>
              </a:p>
              <a:p>
                <a:pPr marL="228600" indent="-22860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image‘img_074’, most compared methods cannot generate the horizontal line correctly and also suffer from blurring artifacts. Some of them even produce edges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wrong directions. By contrast, our MS-RHDN shows great abilities in producing accurate information from the LR</a:t>
                </a:r>
                <a:b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image.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5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zh-CN" dirty="0"/>
              <a:t>And</a:t>
            </a:r>
            <a:r>
              <a:rPr lang="en-US" altLang="zh-CN" baseline="0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image ‘img_092’, we observe that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Bicubic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SRCNN, FSRCNN, VDSR, and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LapSRN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suffer from blurring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artifacts. Even though EDSR, D-DBPN, and SRMDNF can recover some high-frequency information, the right part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cropped image generated by these methods shows wrong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directions of the gap with over-smoothed edges.</a:t>
            </a:r>
            <a:r>
              <a:rPr lang="en-US" altLang="zh-CN" dirty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MSRHDN can be more faithful to the ground truth.</a:t>
            </a:r>
            <a:r>
              <a:rPr lang="en-US" altLang="zh-CN" dirty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zh-CN" dirty="0"/>
              <a:t>For </a:t>
            </a:r>
            <a:r>
              <a:rPr lang="en-US" altLang="zh-CN" dirty="0" err="1"/>
              <a:t>image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‘YumeiroCooking’in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Mange109, due to the abundance of textures, most compared methods cannot fully recover them and obviously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 blurring artifacts. Our method achieves a better result, which is more similar to the HR image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73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/>
                  <a:t>The table is</a:t>
                </a:r>
                <a:r>
                  <a:rPr lang="en-US" altLang="zh-CN" baseline="0" dirty="0"/>
                  <a:t> about the quantitative comparisons for 3</a:t>
                </a:r>
                <a14:m>
                  <m:oMath xmlns:m="http://schemas.openxmlformats.org/officeDocument/2006/math">
                    <m:r>
                      <a:rPr lang="en-US" altLang="zh-CN" i="1" baseline="0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SR </a:t>
                </a:r>
                <a:r>
                  <a:rPr lang="en-US" altLang="zh-CN" baseline="0" dirty="0"/>
                  <a:t>on </a:t>
                </a:r>
                <a:r>
                  <a:rPr lang="en-US" altLang="zh-CN" baseline="0" dirty="0" smtClean="0"/>
                  <a:t>benchmark datasets </a:t>
                </a:r>
                <a:r>
                  <a:rPr lang="en-US" altLang="zh-CN" baseline="0" dirty="0"/>
                  <a:t>with blur down degradation model</a:t>
                </a:r>
                <a:r>
                  <a:rPr lang="en-US" altLang="zh-CN" dirty="0"/>
                  <a:t>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observe that our MS-RHDN has much better performance on all the benchmark datasets, and MS-RHDN+ achieves the best results.</a:t>
                </a:r>
                <a:r>
                  <a:rPr lang="en-US" altLang="zh-CN" dirty="0"/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Our methods outperform RDN by</a:t>
                </a:r>
                <a:r>
                  <a:rPr lang="en-US" altLang="zh-CN" dirty="0"/>
                  <a:t> a large</a:t>
                </a:r>
                <a:r>
                  <a:rPr lang="en-US" altLang="zh-CN" baseline="0" dirty="0"/>
                  <a:t> margin.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These observations indicate that the structure MS-RHDN is more efficient and has a stronger ability to recover images from the blur-down degradation model.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The table is</a:t>
                </a:r>
                <a:r>
                  <a:rPr lang="en-US" altLang="zh-CN" baseline="0" dirty="0" smtClean="0"/>
                  <a:t> about the quantitative comparisons </a:t>
                </a:r>
                <a:r>
                  <a:rPr lang="en-US" altLang="zh-CN" baseline="0" dirty="0" smtClean="0"/>
                  <a:t>for 3</a:t>
                </a:r>
                <a:r>
                  <a:rPr lang="en-US" altLang="zh-CN" i="0" baseline="0" smtClean="0">
                    <a:latin typeface="Cambria Math"/>
                    <a:ea typeface="Cambria Math"/>
                  </a:rPr>
                  <a:t>×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SR </a:t>
                </a:r>
                <a:r>
                  <a:rPr lang="en-US" altLang="zh-CN" baseline="0" dirty="0" smtClean="0"/>
                  <a:t>on benmark dataset</a:t>
                </a:r>
                <a:r>
                  <a:rPr lang="en-US" altLang="zh-CN" baseline="0" dirty="0" smtClean="0"/>
                  <a:t> with blur down degradation model</a:t>
                </a:r>
                <a:r>
                  <a:rPr lang="en-US" altLang="zh-CN" dirty="0" smtClean="0"/>
                  <a:t>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observe that our MS-RHDN has much better performance on all the benchmark datasets, and MS-RHDN+ achieves the best results.</a:t>
                </a:r>
                <a:r>
                  <a:rPr lang="en-US" altLang="zh-CN" dirty="0" smtClean="0"/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Our methods outperform RDN by</a:t>
                </a:r>
                <a:r>
                  <a:rPr lang="en-US" altLang="zh-CN" dirty="0" smtClean="0"/>
                  <a:t> a large</a:t>
                </a:r>
                <a:r>
                  <a:rPr lang="en-US" altLang="zh-CN" baseline="0" dirty="0" smtClean="0"/>
                  <a:t> margin.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observations indicate that the structure MS-RHDN is more efficient and has a stronger ability to recover images from the blur-down degradation mode.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312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This</a:t>
                </a:r>
                <a:r>
                  <a:rPr lang="en-US" altLang="zh-CN" baseline="0" dirty="0"/>
                  <a:t> slide is the visual comparison </a:t>
                </a:r>
                <a:r>
                  <a:rPr lang="en-US" altLang="zh-CN" sz="1200" dirty="0"/>
                  <a:t>for 3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altLang="zh-CN" sz="1200" dirty="0"/>
                  <a:t> SR with BD degradation model on img_046 in Urban100.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two patches generated by bicubic are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totally blurred and lose most details. RDN can recover some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details but produces some edges with wrong directions. In contrast, MS-RHDN obtains much better performance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sharper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edges and correct structures.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zh-CN" altLang="en-US" sz="12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This</a:t>
                </a:r>
                <a:r>
                  <a:rPr lang="en-US" altLang="zh-CN" baseline="0" dirty="0" smtClean="0"/>
                  <a:t> slide is the visual comparison for </a:t>
                </a:r>
                <a:r>
                  <a:rPr lang="en-US" altLang="zh-CN" sz="1200" dirty="0" smtClean="0"/>
                  <a:t>for 3</a:t>
                </a:r>
                <a:r>
                  <a:rPr lang="en-US" altLang="zh-CN" sz="1200" b="0" i="0" dirty="0" smtClean="0">
                    <a:latin typeface="Cambria Math"/>
                  </a:rPr>
                  <a:t>×</a:t>
                </a:r>
                <a:r>
                  <a:rPr lang="en-US" altLang="zh-CN" sz="1200" dirty="0" smtClean="0"/>
                  <a:t> </a:t>
                </a:r>
                <a:r>
                  <a:rPr lang="en-US" altLang="zh-CN" sz="1200" dirty="0"/>
                  <a:t>SR </a:t>
                </a:r>
                <a:r>
                  <a:rPr lang="en-US" altLang="zh-CN" sz="1200" dirty="0" smtClean="0"/>
                  <a:t>with BD degradation on image_046 in </a:t>
                </a:r>
                <a:r>
                  <a:rPr lang="en-US" altLang="zh-CN" sz="1200" dirty="0" smtClean="0"/>
                  <a:t>Urban100.</a:t>
                </a:r>
              </a:p>
              <a:p>
                <a:pPr marL="171450" marR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two patches generated by </a:t>
                </a:r>
                <a:r>
                  <a:rPr lang="en-US" altLang="zh-CN" sz="1200" b="0" i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Bicubic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are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totally blurred and lose most details. RDN can recover some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details but produces some edges with wrong directions. In contrast, MS-RHDN obtains much better performance with</a:t>
                </a:r>
                <a:b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sharper edges and correct structures.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sz="1200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51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image ‘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MisutenaideDaisy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in Manga109, characters in the two patches produced by bicubic cannot even be recognized by eyeballing.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RDN recovers some details of the characters with simple structures, 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“c” and “s”. However, some characters in the first patch suffer from blurring artifacts and lose some structures. In comparison, MS-RHDN can recover more details and maintain the right structures. In the second patch, RDN generates characters with over-smoothed edges and blurring artifacts. In contrast, our MS-RHDN alleviates the over-smoothness and blurring-artifacts issues by recovering sharper edges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58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goal of single</a:t>
            </a:r>
            <a:r>
              <a:rPr lang="en-US" altLang="zh-CN" baseline="0" dirty="0"/>
              <a:t> </a:t>
            </a:r>
            <a:r>
              <a:rPr lang="en-US" altLang="zh-CN" dirty="0"/>
              <a:t>image super</a:t>
            </a:r>
            <a:r>
              <a:rPr lang="en-US" altLang="zh-CN" baseline="0" dirty="0"/>
              <a:t>-resolution is to reconstruct a high-resolution (HR) image from its low resolution (LR) version. SISR is widely used in many computer vision fields, such as video surveillance, remote sensing, and image sensing.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208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en-US" altLang="zh-CN" baseline="0" dirty="0"/>
              <a:t> also conduct ablation investigations on the effects of </a:t>
            </a:r>
            <a:r>
              <a:rPr lang="en-US" altLang="zh-CN" sz="1200" dirty="0">
                <a:solidFill>
                  <a:srgbClr val="FF0000"/>
                </a:solidFill>
              </a:rPr>
              <a:t>local dense group (LDG), </a:t>
            </a:r>
            <a:r>
              <a:rPr lang="en-US" altLang="zh-CN" sz="1200" dirty="0"/>
              <a:t>input shortcut connection (ISC), compression shortcut connection (CSC) and multi-scale block(MSB).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zh-CN" sz="1200" dirty="0"/>
              <a:t>This</a:t>
            </a:r>
            <a:r>
              <a:rPr lang="en-US" altLang="zh-CN" sz="1200" baseline="0" dirty="0"/>
              <a:t> slide is the investigation on LDG. The performance improvement from structure 1 and 3 demonstrated the positive effect of LDG.</a:t>
            </a:r>
            <a:r>
              <a:rPr lang="en-US" altLang="zh-CN" sz="800" dirty="0"/>
              <a:t/>
            </a:r>
            <a:br>
              <a:rPr lang="en-US" altLang="zh-CN" sz="800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027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en-US" altLang="zh-CN" baseline="0" dirty="0"/>
              <a:t> performance improvements from structure 3 to 4, or 5 to 6, or 8 to 9 indicate the efficiency of ISC.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44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en-US" altLang="zh-CN" baseline="0" dirty="0"/>
              <a:t> performance improvements from structure 3 to 5, or 4 to 6, or 7 to 9 indicate the efficiency of CSC.</a:t>
            </a:r>
          </a:p>
          <a:p>
            <a:r>
              <a:rPr lang="en-US" altLang="zh-CN" dirty="0"/>
              <a:t>Thus</a:t>
            </a:r>
            <a:r>
              <a:rPr lang="en-US" altLang="zh-CN" baseline="0" dirty="0"/>
              <a:t> it can be seen that the ISC and CSC are significant for producing high-quality images.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15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be seen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compared structure 1 and 6, 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fter adding HDMs, the performance increases to 31.93 dB from 31.50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15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MSBs are added, the PSNR value increases from 31.93 dB in structure 6 to 32.05 dB in structure 9. Comparisons between structure 1 and 2 or structure 4 and 7 demonstrate the effectiveness of the MSB as well.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041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This</a:t>
                </a:r>
                <a:r>
                  <a:rPr lang="en-US" altLang="zh-CN" baseline="0" dirty="0"/>
                  <a:t> figure is the visual convergence analysis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on LDG, ISC, CSC, and MSB,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based on the PSNR on Set5 for 4</a:t>
                </a:r>
                <a14:m>
                  <m:oMath xmlns:m="http://schemas.openxmlformats.org/officeDocument/2006/math">
                    <m:r>
                      <a:rPr lang="en-US" altLang="zh-CN" sz="1200" b="0" i="1" kern="1200" baseline="0" smtClean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  <a:cs typeface="+mn-cs"/>
                      </a:rPr>
                      <m:t>×</m:t>
                    </m:r>
                  </m:oMath>
                </a14:m>
                <a:r>
                  <a:rPr lang="en-US" altLang="zh-CN" dirty="0"/>
                  <a:t> in each</a:t>
                </a:r>
                <a:r>
                  <a:rPr lang="en-US" altLang="zh-CN" baseline="0" dirty="0"/>
                  <a:t> epochs.</a:t>
                </a: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curves is consistent with our analyses, and the LDG,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ISC, CSC, and MSB can further improve the performance.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The above quantitative</a:t>
                </a:r>
                <a:r>
                  <a:rPr lang="en-US" altLang="zh-CN" baseline="0" dirty="0"/>
                  <a:t> and visual analyses show the superiority of our LDG, ISC, CSC of the HDM and MSB.</a:t>
                </a:r>
              </a:p>
              <a:p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This</a:t>
                </a:r>
                <a:r>
                  <a:rPr lang="en-US" altLang="zh-CN" baseline="0" dirty="0" smtClean="0"/>
                  <a:t> figure is the visual convergence analysis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on LDG, ISC, CSC, and MSB,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based on the PSNR on Set5 for 4</a:t>
                </a:r>
                <a:r>
                  <a:rPr lang="en-US" altLang="zh-CN" sz="1200" b="0" i="0" kern="1200" baseline="0" smtClean="0">
                    <a:solidFill>
                      <a:schemeClr val="tx1"/>
                    </a:solidFill>
                    <a:effectLst/>
                    <a:latin typeface="Cambria Math"/>
                    <a:ea typeface="Cambria Math"/>
                    <a:cs typeface="+mn-cs"/>
                  </a:rPr>
                  <a:t>×</a:t>
                </a:r>
                <a:r>
                  <a:rPr lang="en-US" altLang="zh-CN" dirty="0" smtClean="0"/>
                  <a:t> in each</a:t>
                </a:r>
                <a:r>
                  <a:rPr lang="en-US" altLang="zh-CN" baseline="0" dirty="0" smtClean="0"/>
                  <a:t> epochs.</a:t>
                </a:r>
              </a:p>
              <a:p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curves is consistent with our analyses, and the LDG,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ISC, CSC, and MSB can further improve the performance.</a:t>
                </a:r>
                <a:r>
                  <a:rPr lang="en-US" altLang="zh-CN" dirty="0" smtClean="0"/>
                  <a:t> </a:t>
                </a:r>
              </a:p>
              <a:p>
                <a:r>
                  <a:rPr lang="en-US" altLang="zh-CN" dirty="0" smtClean="0"/>
                  <a:t>The above quantitative</a:t>
                </a:r>
                <a:r>
                  <a:rPr lang="en-US" altLang="zh-CN" baseline="0" dirty="0" smtClean="0"/>
                  <a:t> and vision analyses show the superiority of our LDG, ISC, CSC of the HDM and MSB.</a:t>
                </a:r>
              </a:p>
              <a:p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46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en-US" altLang="zh-CN" baseline="0" dirty="0"/>
              <a:t> figure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comparisons of PSNR versus the number of parameters of our method and the compared methods.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observe that our MS-RHDN and MS-RHDN+ have only half parameters of EDSR and also fewer parameters than RDN, achieving better performance. It demonstrates that our model has a more effective structure and a better trade-off between performance and model size.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810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14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Objects in images may be similar at different scales and information from different scales may gives some clues to help generate high quality super-resolved images. However, most CNN-based methods do not take full use of the multi-level information from different convolutional layers and neglect to use the information from different scales. To make full use of multi-scale and multi-level features from the input LR image, we propose a novel network based on multi-scale structure and residual hierarchical dense connection.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50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2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Our</a:t>
                </a:r>
                <a:r>
                  <a:rPr lang="en-US" altLang="zh-CN" baseline="0" dirty="0"/>
                  <a:t> multi-scale residual hierarchical dense network (MS-RHDN) consists of three main components: shallow feature extraction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𝑆𝐹</m:t>
                        </m:r>
                      </m:sub>
                    </m:sSub>
                  </m:oMath>
                </a14:m>
                <a:r>
                  <a:rPr lang="en-US" altLang="zh-CN" baseline="0" dirty="0"/>
                  <a:t>,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deep feature extraction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𝐷𝐹</m:t>
                        </m:r>
                      </m:sub>
                    </m:sSub>
                  </m:oMath>
                </a14:m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and feature 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𝑅𝐸𝐶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/>
                  <a:t>We</a:t>
                </a:r>
                <a:r>
                  <a:rPr lang="en-US" altLang="zh-CN" baseline="0" dirty="0"/>
                  <a:t> use one convolutional layer to extract shallow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baseline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baseline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b="0" i="1" baseline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from LR image.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/>
                  <a:t>Then</a:t>
                </a:r>
                <a:r>
                  <a:rPr lang="en-US" altLang="zh-CN" baseline="0" dirty="0"/>
                  <a:t> use M sequential multi-scale residual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hierarchical dense blocks (MS-RHDB)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a global fusion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𝐺𝐹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extract and fuse multi-scale and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multi-level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features, respectively. A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global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skip connection is introduced to make the main parts of the network focus on high-frequency information.</a:t>
                </a:r>
                <a:r>
                  <a:rPr lang="en-US" altLang="zh-CN" dirty="0"/>
                  <a:t>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feature reconstruction module is composed of an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upscaling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up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sz="1200" b="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a convolutional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conv</m:t>
                        </m:r>
                      </m:sub>
                    </m:sSub>
                  </m:oMath>
                </a14:m>
                <a:r>
                  <a:rPr lang="en-US" altLang="zh-CN" dirty="0"/>
                  <a:t>. For the upscaling</a:t>
                </a:r>
                <a:r>
                  <a:rPr lang="en-US" altLang="zh-CN" baseline="0" dirty="0"/>
                  <a:t> layer, we adopt the sub-pixel convolution.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Our</a:t>
                </a:r>
                <a:r>
                  <a:rPr lang="en-US" altLang="zh-CN" baseline="0" dirty="0" smtClean="0"/>
                  <a:t> multi-scale residual hierarchical dense network (MS-RHDN) consists of three main components: shallow Feature Extraction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_𝑆𝐹</a:t>
                </a:r>
                <a:r>
                  <a:rPr lang="en-US" altLang="zh-CN" baseline="0" dirty="0" smtClean="0"/>
                  <a:t>,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deep feature extraction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_𝐷𝐹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and feature reconstruction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𝐹_𝑅𝐸𝐶</a:t>
                </a:r>
                <a:r>
                  <a:rPr lang="en-US" altLang="zh-CN" dirty="0" smtClean="0"/>
                  <a:t>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We</a:t>
                </a:r>
                <a:r>
                  <a:rPr lang="en-US" altLang="zh-CN" baseline="0" dirty="0" smtClean="0"/>
                  <a:t> use one convolutional layer to extract shallow features </a:t>
                </a:r>
                <a:r>
                  <a:rPr lang="en-US" altLang="zh-CN" b="0" i="0" baseline="0" smtClean="0">
                    <a:latin typeface="Cambria Math"/>
                  </a:rPr>
                  <a:t>𝐻_0</a:t>
                </a:r>
                <a:r>
                  <a:rPr lang="en-US" altLang="zh-CN" dirty="0" smtClean="0"/>
                  <a:t> from LR image.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We</a:t>
                </a:r>
                <a:r>
                  <a:rPr lang="en-US" altLang="zh-CN" baseline="0" dirty="0" smtClean="0"/>
                  <a:t> use M sequential multi-scale residual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hierarchical dense blocks (MS-RHDB)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a global fusion layer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_𝐺𝐹</a:t>
                </a:r>
                <a:r>
                  <a:rPr lang="en-US" altLang="zh-CN" dirty="0" smtClean="0"/>
                  <a:t> to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extract and fuse multi-scale and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multi-level features,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global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skip connection is introduced to make main parts of the network focus on high-frequency information.</a:t>
                </a:r>
                <a:r>
                  <a:rPr lang="en-US" altLang="zh-CN" dirty="0" smtClean="0"/>
                  <a:t>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feature reconstruction module is composed of an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upscaling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layer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_up</a:t>
                </a:r>
                <a:r>
                  <a:rPr lang="en-US" altLang="zh-CN" dirty="0" smtClean="0"/>
                  <a:t> </a:t>
                </a:r>
                <a:r>
                  <a:rPr lang="en-US" altLang="zh-CN" sz="1200" b="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a convolutional layer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_conv</a:t>
                </a:r>
                <a:r>
                  <a:rPr lang="en-US" altLang="zh-CN" dirty="0" smtClean="0"/>
                  <a:t> </a:t>
                </a:r>
                <a:r>
                  <a:rPr lang="en-US" altLang="zh-CN" dirty="0" smtClean="0"/>
                  <a:t>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Next,</a:t>
                </a:r>
                <a:r>
                  <a:rPr lang="en-US" altLang="zh-CN" baseline="0" dirty="0" smtClean="0"/>
                  <a:t> I will introduce the MS-RHDB structure.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15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Next,</a:t>
                </a:r>
                <a:r>
                  <a:rPr lang="en-US" altLang="zh-CN" baseline="0" dirty="0"/>
                  <a:t> I will introduce the main component of our network: MS-RHDB structure, in detail.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Our</a:t>
                </a:r>
                <a:r>
                  <a:rPr lang="en-US" altLang="zh-CN" baseline="0" dirty="0" smtClean="0"/>
                  <a:t> multi-scale residual hierarchical dense network (MS-RHDN) consists of three main components: shallow Feature Extraction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_𝑆𝐹</a:t>
                </a:r>
                <a:r>
                  <a:rPr lang="en-US" altLang="zh-CN" baseline="0" dirty="0" smtClean="0"/>
                  <a:t>,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deep feature extraction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_𝐷𝐹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and feature reconstruction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𝐹_𝑅𝐸𝐶</a:t>
                </a:r>
                <a:r>
                  <a:rPr lang="en-US" altLang="zh-CN" dirty="0" smtClean="0"/>
                  <a:t>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We</a:t>
                </a:r>
                <a:r>
                  <a:rPr lang="en-US" altLang="zh-CN" baseline="0" dirty="0" smtClean="0"/>
                  <a:t> use one convolutional layer to extract shallow features </a:t>
                </a:r>
                <a:r>
                  <a:rPr lang="en-US" altLang="zh-CN" b="0" i="0" baseline="0" smtClean="0">
                    <a:latin typeface="Cambria Math"/>
                  </a:rPr>
                  <a:t>𝐻_0</a:t>
                </a:r>
                <a:r>
                  <a:rPr lang="en-US" altLang="zh-CN" dirty="0" smtClean="0"/>
                  <a:t> from LR image.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We</a:t>
                </a:r>
                <a:r>
                  <a:rPr lang="en-US" altLang="zh-CN" baseline="0" dirty="0" smtClean="0"/>
                  <a:t> use M sequential multi-scale residual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hierarchical dense blocks (MS-RHDB)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a global fusion layer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_𝐺𝐹</a:t>
                </a:r>
                <a:r>
                  <a:rPr lang="en-US" altLang="zh-CN" dirty="0" smtClean="0"/>
                  <a:t> to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extract and fuse multi-scale and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multi-level features,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global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skip connection is introduced to make main parts of the network focus on high-frequency information.</a:t>
                </a:r>
                <a:r>
                  <a:rPr lang="en-US" altLang="zh-CN" dirty="0" smtClean="0"/>
                  <a:t>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feature reconstruction module is composed of an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upscaling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layer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_up</a:t>
                </a:r>
                <a:r>
                  <a:rPr lang="en-US" altLang="zh-CN" dirty="0" smtClean="0"/>
                  <a:t> </a:t>
                </a:r>
                <a:r>
                  <a:rPr lang="en-US" altLang="zh-CN" sz="1200" b="0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a convolutional layer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_conv</a:t>
                </a:r>
                <a:r>
                  <a:rPr lang="en-US" altLang="zh-CN" dirty="0" smtClean="0"/>
                  <a:t> </a:t>
                </a:r>
                <a:r>
                  <a:rPr lang="en-US" altLang="zh-CN" dirty="0" smtClean="0"/>
                  <a:t>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Next,</a:t>
                </a:r>
                <a:r>
                  <a:rPr lang="en-US" altLang="zh-CN" baseline="0" dirty="0" smtClean="0"/>
                  <a:t> I will introduce the MS-RHDB structure.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377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In</a:t>
                </a:r>
                <a:r>
                  <a:rPr lang="en-US" altLang="zh-CN" baseline="0" dirty="0"/>
                  <a:t> the MS-RHDB framework, there exists three parts: a hierarchical dense module, a memory unit, and a multi-scale block.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hierarchical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dense module is built to adequately exploit multi-level features.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In this module, we stacked K sub-dense blocks(SDB) in a dense manner.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HDM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𝑚</m:t>
                        </m:r>
                        <m:r>
                          <a:rPr lang="en-US" altLang="zh-CN" sz="1200" b="0" i="1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lang="en-US" altLang="zh-CN" sz="1200" b="0" i="0" kern="1200" dirty="0" smtClean="0">
                        <a:solidFill>
                          <a:schemeClr val="tx1"/>
                        </a:solidFill>
                        <a:effectLst/>
                        <a:latin typeface="Cambria Math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 input, and outputs an intermediate feature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kern="1200" baseline="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200" b="0" i="1" kern="1200" baseline="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lang="en-US" altLang="zh-CN" sz="1200" b="0" i="1" kern="1200" baseline="0" dirty="0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 smtClean="0"/>
                  <a:t>. The</a:t>
                </a:r>
                <a:r>
                  <a:rPr lang="en-US" altLang="zh-CN" baseline="0" dirty="0" smtClean="0"/>
                  <a:t> structure of SDB is detailed later.</a:t>
                </a:r>
                <a:endParaRPr lang="en-US" altLang="zh-CN" dirty="0"/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After extracting multi-level features with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set of SDBs, we use a memory unit to integrate these features, which is supposed to adaptively extract unified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information.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dirty="0" smtClean="0"/>
                  <a:t>The</a:t>
                </a:r>
                <a:r>
                  <a:rPr lang="en-US" altLang="zh-CN" baseline="0" dirty="0" smtClean="0"/>
                  <a:t> </a:t>
                </a:r>
                <a:r>
                  <a:rPr lang="en-US" altLang="zh-CN" baseline="0" dirty="0"/>
                  <a:t>memory unit is represented as a 1</a:t>
                </a:r>
                <a14:m>
                  <m:oMath xmlns:m="http://schemas.openxmlformats.org/officeDocument/2006/math">
                    <m:r>
                      <a:rPr lang="en-US" altLang="zh-CN" i="1" baseline="0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dirty="0"/>
                  <a:t>1 convolutional</a:t>
                </a:r>
                <a:r>
                  <a:rPr lang="en-US" altLang="zh-CN" baseline="0" dirty="0"/>
                  <a:t> layer</a:t>
                </a:r>
                <a:endParaRPr lang="en-US" altLang="zh-CN" dirty="0"/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Finally, we use a multi-scale structure</a:t>
                </a:r>
                <a:r>
                  <a:rPr lang="en-US" altLang="zh-CN" dirty="0"/>
                  <a:t>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extract features from different scales for taking full advantage of fused features by the memory unit.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skip connection is introduced for the similar purpose as the global skip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connection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In</a:t>
                </a:r>
                <a:r>
                  <a:rPr lang="en-US" altLang="zh-CN" baseline="0" dirty="0" smtClean="0"/>
                  <a:t> the MS-RHDB, there exists of a hierarchical dense module, a memory unit, and a multi-scale block.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hierarchical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dense module is built to adequately exploit multi-level features.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In this module, we stacked K sub-dense blocks(SDB) in a dense manner.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HDM takes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𝐻_(𝑚−1) 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 input, and outputs an intermediate feature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𝐻_𝑚</a:t>
                </a:r>
                <a:endParaRPr lang="en-US" altLang="zh-CN" dirty="0" smtClean="0"/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After extracting multi-level features with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set of SDBs, we use a memory unit to integrate these features, which is supposed to adaptively extract unified information.</a:t>
                </a:r>
                <a:r>
                  <a:rPr lang="en-US" altLang="zh-CN" dirty="0" smtClean="0"/>
                  <a:t> The</a:t>
                </a:r>
                <a:r>
                  <a:rPr lang="en-US" altLang="zh-CN" baseline="0" dirty="0" smtClean="0"/>
                  <a:t> memory unit is represented as a 1</a:t>
                </a:r>
                <a:r>
                  <a:rPr lang="en-US" altLang="zh-CN" i="0" baseline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dirty="0" smtClean="0"/>
                  <a:t>1 convolutional</a:t>
                </a:r>
                <a:r>
                  <a:rPr lang="en-US" altLang="zh-CN" baseline="0" dirty="0" smtClean="0"/>
                  <a:t> layer</a:t>
                </a:r>
                <a:endParaRPr lang="en-US" altLang="zh-CN" dirty="0" smtClean="0"/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Finally, we use a multi-scale structure</a:t>
                </a:r>
                <a:r>
                  <a:rPr lang="en-US" altLang="zh-CN" dirty="0" smtClean="0"/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extract features from different scales for taking full advantage of fused features by the memory unit.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skip connection is introduced for the similar purpose as the global skip connection</a:t>
                </a:r>
                <a:r>
                  <a:rPr lang="en-US" altLang="zh-CN" dirty="0" smtClean="0"/>
                  <a:t>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Next</a:t>
                </a:r>
                <a:r>
                  <a:rPr lang="en-US" altLang="zh-CN" baseline="0" dirty="0" smtClean="0"/>
                  <a:t>, I will introduce the multi-scale block.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4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Next,</a:t>
                </a:r>
                <a:r>
                  <a:rPr lang="en-US" altLang="zh-CN" baseline="0" dirty="0" smtClean="0"/>
                  <a:t> we describe the multi-scale block.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In</a:t>
                </a:r>
                <a:r>
                  <a:rPr lang="en-US" altLang="zh-CN" baseline="0" dirty="0" smtClean="0"/>
                  <a:t> the MS-RHDB, there exists of a hierarchical dense module, a memory unit, and a multi-scale block.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hierarchical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dense module is built to adequately exploit multi-level features.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In this module, we stacked K sub-dense blocks(SDB) in a dense manner.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HDM takes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𝐻_(𝑚−1) 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 input, and outputs an intermediate feature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𝐻_𝑚</a:t>
                </a:r>
                <a:endParaRPr lang="en-US" altLang="zh-CN" dirty="0" smtClean="0"/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After extracting multi-level features with</a:t>
                </a:r>
                <a:r>
                  <a:rPr lang="en-US" altLang="zh-CN" sz="1200" b="0" i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set of SDBs, we use a memory unit to integrate these features, which is supposed to adaptively extract unified information.</a:t>
                </a:r>
                <a:r>
                  <a:rPr lang="en-US" altLang="zh-CN" dirty="0" smtClean="0"/>
                  <a:t> The</a:t>
                </a:r>
                <a:r>
                  <a:rPr lang="en-US" altLang="zh-CN" baseline="0" dirty="0" smtClean="0"/>
                  <a:t> memory unit is represented as a 1</a:t>
                </a:r>
                <a:r>
                  <a:rPr lang="en-US" altLang="zh-CN" i="0" baseline="0" smtClean="0">
                    <a:latin typeface="Cambria Math"/>
                    <a:ea typeface="Cambria Math"/>
                  </a:rPr>
                  <a:t>×</a:t>
                </a:r>
                <a:r>
                  <a:rPr lang="en-US" altLang="zh-CN" dirty="0" smtClean="0"/>
                  <a:t>1 convolutional</a:t>
                </a:r>
                <a:r>
                  <a:rPr lang="en-US" altLang="zh-CN" baseline="0" dirty="0" smtClean="0"/>
                  <a:t> layer</a:t>
                </a:r>
                <a:endParaRPr lang="en-US" altLang="zh-CN" dirty="0" smtClean="0"/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Finally, we use a multi-scale structure</a:t>
                </a:r>
                <a:r>
                  <a:rPr lang="en-US" altLang="zh-CN" dirty="0" smtClean="0"/>
                  <a:t> </a:t>
                </a: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extract features from different scales for taking full advantage of fused features by the memory unit.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skip connection is introduced for the similar purpose as the global skip connection</a:t>
                </a:r>
                <a:r>
                  <a:rPr lang="en-US" altLang="zh-CN" dirty="0" smtClean="0"/>
                  <a:t> 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altLang="zh-CN" dirty="0" smtClean="0"/>
                  <a:t>Next</a:t>
                </a:r>
                <a:r>
                  <a:rPr lang="en-US" altLang="zh-CN" baseline="0" dirty="0" smtClean="0"/>
                  <a:t>, I will introduce the multi-scale block.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shown</a:t>
            </a:r>
            <a:r>
              <a:rPr lang="en-US" altLang="zh-CN" baseline="0" dirty="0"/>
              <a:t> in the figure, </a:t>
            </a:r>
            <a:r>
              <a:rPr lang="en-US" altLang="zh-CN" baseline="0" dirty="0" smtClean="0"/>
              <a:t>a multi-scale block consists of a </a:t>
            </a:r>
            <a:r>
              <a:rPr lang="en-US" altLang="zh-CN" baseline="0" dirty="0" err="1"/>
              <a:t>atrous</a:t>
            </a:r>
            <a:r>
              <a:rPr lang="en-US" altLang="zh-CN" baseline="0" dirty="0"/>
              <a:t>-spatial-pyramid-pooling (ASPP) structure and a local skip </a:t>
            </a:r>
            <a:r>
              <a:rPr lang="en-US" altLang="zh-CN" baseline="0" dirty="0" smtClean="0"/>
              <a:t>connection.</a:t>
            </a:r>
            <a:endParaRPr lang="en-US" altLang="zh-CN" baseline="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altLang="zh-CN" baseline="0" dirty="0"/>
              <a:t>The ASPP consists of several parallel </a:t>
            </a:r>
            <a:r>
              <a:rPr lang="en-US" altLang="zh-CN" baseline="0" dirty="0" err="1"/>
              <a:t>atrous</a:t>
            </a:r>
            <a:r>
              <a:rPr lang="en-US" altLang="zh-CN" baseline="0" dirty="0"/>
              <a:t> convolutional layers with different dilated rates. It is used for detecting more useful components of the fused hierarchical dense features.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zh-CN" baseline="0" dirty="0"/>
              <a:t>In addition, to make the network efficient and stable, we add a local skip connection to each ASPP.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AF032-9956-43F2-BF24-E2A17D73C8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06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C4098B-F9D1-4579-831F-6FD3F3C821DB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A808B-7032-4432-BBC0-7749301B66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1137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91D6E-668F-4E61-8C4A-A4EC2990D45F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66E13-A1DA-4EBB-BEB0-CD41AC67C5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13974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2C275-3899-4FC3-8255-58B4D16E95A5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1AF3C-CFBB-4673-B8F7-9FACBF67A1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6113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A9298-A5F2-4B11-8C01-3FA25EA6C001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0290E-15B5-4D1A-8C66-D2B1635963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192659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FB2EE-0D70-45D9-9004-2ADA9EE90971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22EC5-2B38-4587-A2C4-7474716EA4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21350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C0D4F-671C-4C83-8C5C-6FB5DA411FA3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78C1F-2F2A-4F93-9FBF-4B23BDCB3F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065956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8621-C3E1-4DCD-8911-5381F607A0AA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39146-5137-4C24-8EC5-EB3BFF993B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697893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BA5A4-630F-4379-AFFC-62DF29FBC742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625FD-F49E-4D62-AC21-A2B9710FCE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148291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BFB07-6E9E-4470-8882-939648EC1146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598F3-AF53-4F71-91AE-EC94DE88E7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58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60943-0CCF-4C9B-A4F9-B6D6BD6240F2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156CF-63B2-401B-ADB3-922D634BB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353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EA773-1C7E-4BDC-8B01-9CCBB714075E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61B06-3A63-4FF9-999D-CF29A4A258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37104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A84F31-F877-49DA-8B57-DCB64B7E198F}" type="datetimeFigureOut">
              <a:rPr lang="zh-CN" altLang="en-US"/>
              <a:pPr>
                <a:defRPr/>
              </a:pPr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5CFCEF-0CEF-4767-A21C-14ACEE6C5E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4750" y="0"/>
            <a:ext cx="59737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259632" y="2028616"/>
            <a:ext cx="7548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lang="en-US" altLang="zh-CN" sz="4400" b="1" i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B0F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Multi-scale Residual Hierarchical Dense Networks for Single Image Super-Resolution</a:t>
            </a:r>
            <a:endParaRPr lang="zh-CN" alt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B0F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>
            <a:extLst>
              <a:ext uri="{FF2B5EF4-FFF2-40B4-BE49-F238E27FC236}">
                <a16:creationId xmlns:a16="http://schemas.microsoft.com/office/drawing/2014/main" xmlns="" id="{8D8995F0-E808-40C9-AC82-4DFA7C448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74961"/>
            <a:ext cx="881456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187" y1="71543" x2="22046" y2="70080"/>
                        <a14:foregroundMark x1="14036" y1="71277" x2="17605" y2="71144"/>
                        <a14:foregroundMark x1="29262" y1="71277" x2="32672" y2="71011"/>
                        <a14:foregroundMark x1="24266" y1="58245" x2="26408" y2="58112"/>
                        <a14:foregroundMark x1="23870" y1="58511" x2="26328" y2="57580"/>
                        <a14:foregroundMark x1="23315" y1="59574" x2="26566" y2="59309"/>
                        <a14:foregroundMark x1="23315" y1="57580" x2="26646" y2="57580"/>
                        <a14:foregroundMark x1="26646" y1="57713" x2="26883" y2="59574"/>
                        <a14:foregroundMark x1="22998" y1="58112" x2="23077" y2="59309"/>
                        <a14:foregroundMark x1="36400" y1="13830" x2="41951" y2="16489"/>
                        <a14:foregroundMark x1="41951" y1="16489" x2="42030" y2="16489"/>
                        <a14:foregroundMark x1="49247" y1="15293" x2="49167" y2="19681"/>
                        <a14:foregroundMark x1="48295" y1="13830" x2="54084" y2="15027"/>
                        <a14:foregroundMark x1="47423" y1="15824" x2="53688" y2="16090"/>
                        <a14:foregroundMark x1="48057" y1="17553" x2="53053" y2="13697"/>
                        <a14:foregroundMark x1="53053" y1="13697" x2="53925" y2="14096"/>
                        <a14:foregroundMark x1="49247" y1="17287" x2="52736" y2="19149"/>
                        <a14:foregroundMark x1="48612" y1="18617" x2="49167" y2="20612"/>
                        <a14:foregroundMark x1="48692" y1="20346" x2="51943" y2="20213"/>
                        <a14:foregroundMark x1="48929" y1="20080" x2="52736" y2="20080"/>
                        <a14:foregroundMark x1="53053" y1="17686" x2="53132" y2="19548"/>
                        <a14:foregroundMark x1="53132" y1="17154" x2="53370" y2="19814"/>
                        <a14:foregroundMark x1="48136" y1="14096" x2="52815" y2="14096"/>
                        <a14:foregroundMark x1="48692" y1="13830" x2="53053" y2="13697"/>
                        <a14:foregroundMark x1="47502" y1="13697" x2="48692" y2="13697"/>
                        <a14:foregroundMark x1="54560" y1="14096" x2="54401" y2="14495"/>
                        <a14:foregroundMark x1="54639" y1="14096" x2="54322" y2="19681"/>
                        <a14:foregroundMark x1="53767" y1="13564" x2="54560" y2="14495"/>
                        <a14:foregroundMark x1="54718" y1="14229" x2="54401" y2="13830"/>
                        <a14:foregroundMark x1="47661" y1="14096" x2="47978" y2="13298"/>
                        <a14:foregroundMark x1="47423" y1="13298" x2="53132" y2="13564"/>
                        <a14:foregroundMark x1="53132" y1="13564" x2="54243" y2="13298"/>
                        <a14:backgroundMark x1="57256" y1="69814" x2="52974" y2="76197"/>
                        <a14:backgroundMark x1="52974" y1="76197" x2="58842" y2="68351"/>
                        <a14:backgroundMark x1="58842" y1="68351" x2="50119" y2="82580"/>
                        <a14:backgroundMark x1="50119" y1="82580" x2="59318" y2="69149"/>
                        <a14:backgroundMark x1="59318" y1="69149" x2="52895" y2="81250"/>
                        <a14:backgroundMark x1="52895" y1="81250" x2="56701" y2="73404"/>
                        <a14:backgroundMark x1="56701" y1="73404" x2="52974" y2="85106"/>
                        <a14:backgroundMark x1="52974" y1="85106" x2="56542" y2="70080"/>
                        <a14:backgroundMark x1="56542" y1="70080" x2="61538" y2="60771"/>
                        <a14:backgroundMark x1="61538" y1="60771" x2="64235" y2="70878"/>
                        <a14:backgroundMark x1="64235" y1="70878" x2="54163" y2="75931"/>
                        <a14:backgroundMark x1="54163" y1="75931" x2="56939" y2="66888"/>
                        <a14:backgroundMark x1="56939" y1="66888" x2="64552" y2="62633"/>
                        <a14:backgroundMark x1="64552" y1="62633" x2="61221" y2="76064"/>
                        <a14:backgroundMark x1="61221" y1="76064" x2="48692" y2="85638"/>
                        <a14:backgroundMark x1="48692" y1="85638" x2="41713" y2="86569"/>
                        <a14:backgroundMark x1="41713" y1="86569" x2="54322" y2="72473"/>
                        <a14:backgroundMark x1="54322" y1="72473" x2="59715" y2="75133"/>
                        <a14:backgroundMark x1="59715" y1="75133" x2="54877" y2="85106"/>
                        <a14:backgroundMark x1="54877" y1="85106" x2="56939" y2="74601"/>
                        <a14:backgroundMark x1="56939" y1="74601" x2="62014" y2="69149"/>
                        <a14:backgroundMark x1="62014" y1="69149" x2="67248" y2="72207"/>
                        <a14:backgroundMark x1="67248" y1="72207" x2="58287" y2="79388"/>
                        <a14:backgroundMark x1="58287" y1="79388" x2="63680" y2="75532"/>
                        <a14:backgroundMark x1="63680" y1="75532" x2="58684" y2="80851"/>
                        <a14:backgroundMark x1="58684" y1="80851" x2="66693" y2="74734"/>
                        <a14:backgroundMark x1="66693" y1="74734" x2="59715" y2="85638"/>
                        <a14:backgroundMark x1="59715" y1="85638" x2="63521" y2="76862"/>
                        <a14:backgroundMark x1="63521" y1="76862" x2="70262" y2="77527"/>
                        <a14:backgroundMark x1="70262" y1="77527" x2="65186" y2="74468"/>
                        <a14:backgroundMark x1="65186" y1="74468" x2="65266" y2="74734"/>
                        <a14:backgroundMark x1="54243" y1="56782" x2="54243" y2="56782"/>
                        <a14:backgroundMark x1="54322" y1="50798" x2="54322" y2="50798"/>
                        <a14:backgroundMark x1="54322" y1="50798" x2="54322" y2="50798"/>
                        <a14:backgroundMark x1="37431" y1="28324" x2="37431" y2="28324"/>
                        <a14:backgroundMark x1="32038" y1="75133" x2="36082" y2="84176"/>
                        <a14:backgroundMark x1="82712" y1="65027" x2="82950" y2="71809"/>
                        <a14:backgroundMark x1="82395" y1="66223" x2="81840" y2="75798"/>
                        <a14:backgroundMark x1="80571" y1="64229" x2="80650" y2="76197"/>
                        <a14:backgroundMark x1="80571" y1="64096" x2="80492" y2="63165"/>
                        <a14:backgroundMark x1="80492" y1="63165" x2="80888" y2="63963"/>
                        <a14:backgroundMark x1="80888" y1="76463" x2="80809" y2="76995"/>
                        <a14:backgroundMark x1="85884" y1="71011" x2="88898" y2="71144"/>
                        <a14:backgroundMark x1="85091" y1="71011" x2="85250" y2="70745"/>
                        <a14:backgroundMark x1="86519" y1="71277" x2="85408" y2="70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7" y="1374961"/>
            <a:ext cx="881456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3" y="-27384"/>
            <a:ext cx="893936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sz="3600" dirty="0"/>
              <a:t>Sub-dense block  </a:t>
            </a:r>
            <a:r>
              <a:rPr lang="en-US" altLang="zh-CN" sz="3600" dirty="0">
                <a:solidFill>
                  <a:srgbClr val="FF0000"/>
                </a:solidFill>
              </a:rPr>
              <a:t>(SDB)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2FCF0BB-53C5-4DA0-8148-AA4236063A73}"/>
              </a:ext>
            </a:extLst>
          </p:cNvPr>
          <p:cNvSpPr/>
          <p:nvPr/>
        </p:nvSpPr>
        <p:spPr>
          <a:xfrm>
            <a:off x="2987824" y="1556792"/>
            <a:ext cx="208823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959E3E9-681A-4382-BDAE-09940C577E54}"/>
              </a:ext>
            </a:extLst>
          </p:cNvPr>
          <p:cNvSpPr/>
          <p:nvPr/>
        </p:nvSpPr>
        <p:spPr>
          <a:xfrm>
            <a:off x="1547664" y="4307012"/>
            <a:ext cx="1512168" cy="13542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1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Sub-dense block(SDB)</a:t>
            </a:r>
            <a:endParaRPr lang="zh-CN" altLang="en-US" dirty="0"/>
          </a:p>
        </p:txBody>
      </p:sp>
      <p:pic>
        <p:nvPicPr>
          <p:cNvPr id="821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9954"/>
            <a:ext cx="9070988" cy="540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Training details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4938172"/>
                  </p:ext>
                </p:extLst>
              </p:nvPr>
            </p:nvGraphicFramePr>
            <p:xfrm>
              <a:off x="611560" y="1340768"/>
              <a:ext cx="7920880" cy="50901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58618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33469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Item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Detail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Input</a:t>
                          </a:r>
                          <a:r>
                            <a:rPr lang="en-US" altLang="zh-CN" baseline="0" dirty="0"/>
                            <a:t> channels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3(RGB)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Training</a:t>
                          </a:r>
                          <a:r>
                            <a:rPr lang="en-US" altLang="zh-CN" baseline="0" dirty="0"/>
                            <a:t> images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DIV2K</a:t>
                          </a:r>
                          <a:r>
                            <a:rPr lang="en-US" altLang="zh-CN" baseline="0" dirty="0"/>
                            <a:t> dataset (800)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Patch size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sz="1800" b="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Mini-batch</a:t>
                          </a:r>
                          <a:r>
                            <a:rPr lang="en-US" altLang="zh-CN" baseline="0" dirty="0"/>
                            <a:t> size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Learning rate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  <a:ea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/>
                                      <a:ea typeface="Cambria Math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, halved at every</a:t>
                          </a:r>
                          <a:r>
                            <a:rPr lang="en-US" altLang="zh-CN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baseline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baseline="0" smtClean="0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b="0" i="1" baseline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baseline="0" smtClean="0">
                                      <a:latin typeface="Cambria Math"/>
                                      <a:ea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b="0" i="1" baseline="0" smtClean="0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iterations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Data</a:t>
                          </a:r>
                          <a:r>
                            <a:rPr lang="en-US" altLang="zh-CN" baseline="0" dirty="0"/>
                            <a:t> augmentation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rotation and flips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Optimizer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ADAM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=0.9 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𝑎𝑛𝑑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=0.999)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Loss function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Implementation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Pytorch</a:t>
                          </a:r>
                          <a:r>
                            <a:rPr lang="en-US" altLang="zh-CN" dirty="0"/>
                            <a:t> </a:t>
                          </a:r>
                          <a:r>
                            <a:rPr lang="en-US" altLang="zh-CN" baseline="0" dirty="0"/>
                            <a:t> with </a:t>
                          </a:r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 Titan </a:t>
                          </a:r>
                          <a:r>
                            <a:rPr lang="en-US" altLang="zh-CN" sz="18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Xp</a:t>
                          </a:r>
                          <a:r>
                            <a:rPr lang="en-US" altLang="zh-CN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GPU</a:t>
                          </a:r>
                          <a:r>
                            <a:rPr lang="en-US" altLang="zh-CN" dirty="0"/>
                            <a:t> 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Kernel</a:t>
                          </a:r>
                          <a:r>
                            <a:rPr lang="en-US" altLang="zh-CN" baseline="0" dirty="0"/>
                            <a:t> size of </a:t>
                          </a:r>
                          <a:r>
                            <a:rPr lang="en-US" altLang="zh-CN" baseline="0" dirty="0" err="1"/>
                            <a:t>Conv</a:t>
                          </a:r>
                          <a:r>
                            <a:rPr lang="en-US" altLang="zh-CN" baseline="0" dirty="0"/>
                            <a:t> layer</a:t>
                          </a:r>
                          <a:endParaRPr lang="zh-CN" altLang="en-US" dirty="0"/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altLang="zh-CN" b="0" i="0" smtClean="0">
                                  <a:latin typeface="Cambria Math"/>
                                </a:rPr>
                                <m:t>3 </m:t>
                              </m:r>
                            </m:oMath>
                          </a14:m>
                          <a:r>
                            <a:rPr lang="en-US" altLang="zh-CN" b="0" dirty="0"/>
                            <a:t>(1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×1</m:t>
                              </m:r>
                            </m:oMath>
                          </a14:m>
                          <a:r>
                            <a:rPr lang="en-US" altLang="zh-CN" b="0" dirty="0"/>
                            <a:t> for fusion layer)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Block</a:t>
                          </a:r>
                          <a:r>
                            <a:rPr lang="en-US" altLang="zh-CN" baseline="0" dirty="0"/>
                            <a:t> numbers 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RHDB: M = 10</a:t>
                          </a:r>
                          <a:r>
                            <a:rPr lang="en-US" altLang="zh-CN" b="0" baseline="0" dirty="0"/>
                            <a:t>     </a:t>
                          </a:r>
                          <a:r>
                            <a:rPr lang="en-US" altLang="zh-CN" b="0" dirty="0"/>
                            <a:t>SDB:</a:t>
                          </a:r>
                          <a:r>
                            <a:rPr lang="en-US" altLang="zh-CN" b="0" baseline="0" dirty="0"/>
                            <a:t> K = 5</a:t>
                          </a:r>
                        </a:p>
                        <a:p>
                          <a:pPr algn="ctr"/>
                          <a:r>
                            <a:rPr lang="en-US" altLang="zh-CN" b="0" baseline="0" dirty="0"/>
                            <a:t>LDG: adaptively depend on the input</a:t>
                          </a:r>
                          <a:endParaRPr lang="en-US" altLang="zh-CN" b="0" dirty="0"/>
                        </a:p>
                      </a:txBody>
                      <a:tcPr>
                        <a:lnL w="12700" cmpd="sng"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Growth rate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G = 64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4938172"/>
                  </p:ext>
                </p:extLst>
              </p:nvPr>
            </p:nvGraphicFramePr>
            <p:xfrm>
              <a:off x="611560" y="1340768"/>
              <a:ext cx="7920880" cy="509016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586183"/>
                    <a:gridCol w="433469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Item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Detail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Input</a:t>
                          </a:r>
                          <a:r>
                            <a:rPr lang="en-US" altLang="zh-CN" baseline="0" dirty="0" smtClean="0"/>
                            <a:t> channels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3(RGB)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Training</a:t>
                          </a:r>
                          <a:r>
                            <a:rPr lang="en-US" altLang="zh-CN" baseline="0" dirty="0" smtClean="0"/>
                            <a:t> images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DIV2K</a:t>
                          </a:r>
                          <a:r>
                            <a:rPr lang="en-US" altLang="zh-CN" baseline="0" dirty="0" smtClean="0"/>
                            <a:t> dataset (800)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Patch size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2841" t="-313333" b="-1011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Mini-batch</a:t>
                          </a:r>
                          <a:r>
                            <a:rPr lang="en-US" altLang="zh-CN" baseline="0" dirty="0" smtClean="0"/>
                            <a:t> size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Learning rate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2841" t="-506557" b="-79508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r>
                            <a:rPr lang="en-US" altLang="zh-CN" baseline="0" dirty="0" smtClean="0"/>
                            <a:t> augmentation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rotation and flips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Optimizer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2841" t="-706557" b="-59508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Loss function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2841" t="-806557" b="-49508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Implementation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Pytorch</a:t>
                          </a:r>
                          <a:r>
                            <a:rPr lang="en-US" altLang="zh-CN" dirty="0" smtClean="0"/>
                            <a:t> </a:t>
                          </a:r>
                          <a:r>
                            <a:rPr lang="en-US" altLang="zh-CN" baseline="0" dirty="0" smtClean="0"/>
                            <a:t> with </a:t>
                          </a:r>
                          <a:r>
                            <a:rPr lang="en-US" altLang="zh-CN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 Titan </a:t>
                          </a:r>
                          <a:r>
                            <a:rPr lang="en-US" altLang="zh-CN" sz="1800" b="0" i="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Xp</a:t>
                          </a:r>
                          <a:r>
                            <a:rPr lang="en-US" altLang="zh-CN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GPU</a:t>
                          </a:r>
                          <a:r>
                            <a:rPr lang="en-US" altLang="zh-CN" dirty="0" smtClean="0"/>
                            <a:t> 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Kernel</a:t>
                          </a:r>
                          <a:r>
                            <a:rPr lang="en-US" altLang="zh-CN" baseline="0" dirty="0" smtClean="0"/>
                            <a:t> size of </a:t>
                          </a:r>
                          <a:r>
                            <a:rPr lang="en-US" altLang="zh-CN" baseline="0" dirty="0" err="1" smtClean="0"/>
                            <a:t>Conv</a:t>
                          </a:r>
                          <a:r>
                            <a:rPr lang="en-US" altLang="zh-CN" baseline="0" dirty="0" smtClean="0"/>
                            <a:t> layer</a:t>
                          </a:r>
                          <a:endParaRPr lang="zh-CN" altLang="en-US" dirty="0"/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2841" t="-1004918" b="-296721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Block</a:t>
                          </a:r>
                          <a:r>
                            <a:rPr lang="en-US" altLang="zh-CN" baseline="0" dirty="0" smtClean="0"/>
                            <a:t> numbers 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/>
                            <a:t>RHDB: M = 10</a:t>
                          </a:r>
                          <a:r>
                            <a:rPr lang="en-US" altLang="zh-CN" b="0" baseline="0" dirty="0" smtClean="0"/>
                            <a:t>     </a:t>
                          </a:r>
                          <a:r>
                            <a:rPr lang="en-US" altLang="zh-CN" b="0" dirty="0" smtClean="0"/>
                            <a:t>SDB:</a:t>
                          </a:r>
                          <a:r>
                            <a:rPr lang="en-US" altLang="zh-CN" b="0" baseline="0" dirty="0" smtClean="0"/>
                            <a:t> K = 5</a:t>
                          </a:r>
                        </a:p>
                        <a:p>
                          <a:pPr algn="ctr"/>
                          <a:r>
                            <a:rPr lang="en-US" altLang="zh-CN" b="0" baseline="0" dirty="0" smtClean="0"/>
                            <a:t>LDG: adaptively depend on the input</a:t>
                          </a:r>
                          <a:endParaRPr lang="en-US" altLang="zh-CN" b="0" dirty="0" smtClean="0"/>
                        </a:p>
                      </a:txBody>
                      <a:tcPr>
                        <a:lnL w="12700" cmpd="sng">
                          <a:noFill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Growth rate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/>
                            <a:t>G = 64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968592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57321"/>
            <a:ext cx="9108504" cy="5474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61" y="0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Experimental result(1)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974" y="908720"/>
            <a:ext cx="8229600" cy="790575"/>
          </a:xfrm>
        </p:spPr>
        <p:txBody>
          <a:bodyPr/>
          <a:lstStyle/>
          <a:p>
            <a:r>
              <a:rPr lang="en-US" altLang="zh-CN" dirty="0"/>
              <a:t>Quantitative comparisons with BI model (A)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67744" y="4255930"/>
            <a:ext cx="6696744" cy="325198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267744" y="6437713"/>
            <a:ext cx="6696744" cy="325198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91630"/>
            <a:ext cx="9132562" cy="4805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Experimental result(2)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229600" cy="790575"/>
          </a:xfrm>
        </p:spPr>
        <p:txBody>
          <a:bodyPr/>
          <a:lstStyle/>
          <a:p>
            <a:r>
              <a:rPr lang="en-US" altLang="zh-CN" dirty="0"/>
              <a:t>Quantitative comparisons with BI model (B)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60240" y="3933056"/>
            <a:ext cx="6876256" cy="397206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95736" y="6165304"/>
            <a:ext cx="6876256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54033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Experimental result(3)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125538"/>
                <a:ext cx="8640762" cy="790575"/>
              </a:xfrm>
            </p:spPr>
            <p:txBody>
              <a:bodyPr rtlCol="0">
                <a:normAutofit fontScale="85000" lnSpcReduction="20000"/>
              </a:bodyPr>
              <a:lstStyle/>
              <a:p>
                <a:pPr fontAlgn="auto"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r>
                  <a:rPr lang="en-US" altLang="zh-CN" dirty="0"/>
                  <a:t>Qualitative comparisons for 4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dirty="0"/>
                  <a:t> SR with BI degradation model on Urban100  (a)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125538"/>
                <a:ext cx="8640762" cy="790575"/>
              </a:xfrm>
              <a:blipFill rotWithShape="1">
                <a:blip r:embed="rId3"/>
                <a:stretch>
                  <a:fillRect l="-1200" t="-15504" b="-17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2266"/>
            <a:ext cx="9144000" cy="386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Experimental result(4)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125538"/>
                <a:ext cx="8640762" cy="790575"/>
              </a:xfrm>
            </p:spPr>
            <p:txBody>
              <a:bodyPr rtlCol="0">
                <a:normAutofit fontScale="85000" lnSpcReduction="20000"/>
              </a:bodyPr>
              <a:lstStyle/>
              <a:p>
                <a:pPr fontAlgn="auto"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r>
                  <a:rPr lang="en-US" altLang="zh-CN" dirty="0"/>
                  <a:t>Qualitative comparisons for 4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dirty="0"/>
                  <a:t> SR with BI degradation model on Urban100 and Manga109  (b)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125538"/>
                <a:ext cx="8640762" cy="790575"/>
              </a:xfrm>
              <a:blipFill rotWithShape="1">
                <a:blip r:embed="rId3"/>
                <a:stretch>
                  <a:fillRect l="-1200" t="-15504" b="-17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9" y="2060848"/>
            <a:ext cx="9125591" cy="3832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53266"/>
            <a:ext cx="9073008" cy="210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Experimental result(5)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268413"/>
            <a:ext cx="8640763" cy="792162"/>
          </a:xfrm>
        </p:spPr>
        <p:txBody>
          <a:bodyPr/>
          <a:lstStyle/>
          <a:p>
            <a:r>
              <a:rPr lang="en-US" altLang="zh-CN"/>
              <a:t>Quantitative comparisons with BD degradation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67744" y="4437112"/>
            <a:ext cx="6696744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Experimental result(6)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124744"/>
                <a:ext cx="8820150" cy="1080120"/>
              </a:xfrm>
            </p:spPr>
            <p:txBody>
              <a:bodyPr/>
              <a:lstStyle/>
              <a:p>
                <a:r>
                  <a:rPr lang="en-US" altLang="zh-CN" sz="3000" dirty="0"/>
                  <a:t>Qualitative comparison for 3</a:t>
                </a:r>
                <a14:m>
                  <m:oMath xmlns:m="http://schemas.openxmlformats.org/officeDocument/2006/math">
                    <m:r>
                      <a:rPr lang="en-US" altLang="zh-CN" sz="3000" b="0" i="1" dirty="0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altLang="zh-CN" sz="3000" dirty="0"/>
                  <a:t> SR with BD degradation on image_046 in Urban100</a:t>
                </a:r>
                <a:endParaRPr lang="zh-CN" altLang="en-US" sz="3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124744"/>
                <a:ext cx="8820150" cy="1080120"/>
              </a:xfrm>
              <a:blipFill rotWithShape="1">
                <a:blip r:embed="rId3"/>
                <a:stretch>
                  <a:fillRect l="-1382" t="-6780" b="-1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" y="2424670"/>
            <a:ext cx="9122885" cy="321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495009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Experimental result(7)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52736"/>
                <a:ext cx="9126599" cy="1152128"/>
              </a:xfrm>
            </p:spPr>
            <p:txBody>
              <a:bodyPr/>
              <a:lstStyle/>
              <a:p>
                <a:r>
                  <a:rPr lang="en-US" altLang="zh-CN" sz="3000" dirty="0"/>
                  <a:t>Qualitative comparison for 3</a:t>
                </a:r>
                <a14:m>
                  <m:oMath xmlns:m="http://schemas.openxmlformats.org/officeDocument/2006/math">
                    <m:r>
                      <a:rPr lang="en-US" altLang="zh-CN" sz="3000" b="0" i="1" dirty="0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altLang="zh-CN" sz="3000" dirty="0"/>
                  <a:t> SR with BD degradation on image </a:t>
                </a:r>
                <a:r>
                  <a:rPr lang="en-US" altLang="zh-CN" sz="3000" dirty="0" err="1"/>
                  <a:t>MisutenaideDasiy</a:t>
                </a:r>
                <a:r>
                  <a:rPr lang="en-US" altLang="zh-CN" sz="3000" dirty="0"/>
                  <a:t> in Manga109</a:t>
                </a:r>
                <a:endParaRPr lang="zh-CN" altLang="en-US" sz="3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52736"/>
                <a:ext cx="9126599" cy="1152128"/>
              </a:xfrm>
              <a:blipFill rotWithShape="1">
                <a:blip r:embed="rId3"/>
                <a:stretch>
                  <a:fillRect l="-1403" t="-6349" r="-200" b="-4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" y="2420888"/>
            <a:ext cx="9111300" cy="320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53467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4624"/>
            <a:ext cx="4498975" cy="679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" y="44624"/>
            <a:ext cx="8579296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" altLang="zh-CN" dirty="0"/>
              <a:t>Single Image Super Resolution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792088"/>
          </a:xfrm>
        </p:spPr>
        <p:txBody>
          <a:bodyPr/>
          <a:lstStyle/>
          <a:p>
            <a:r>
              <a:rPr lang="en-US" altLang="zh-CN" sz="2800" dirty="0"/>
              <a:t>Goal: Reconstruct a </a:t>
            </a:r>
            <a:r>
              <a:rPr lang="en-US" altLang="zh-CN" sz="2800" dirty="0">
                <a:solidFill>
                  <a:srgbClr val="FF0000"/>
                </a:solidFill>
              </a:rPr>
              <a:t>high quality super-resolved </a:t>
            </a:r>
            <a:r>
              <a:rPr lang="en-US" altLang="zh-CN" sz="2800" dirty="0"/>
              <a:t>image from a single </a:t>
            </a:r>
            <a:r>
              <a:rPr lang="en-US" altLang="zh-CN" sz="2800" i="1" dirty="0">
                <a:solidFill>
                  <a:srgbClr val="00B0F0"/>
                </a:solidFill>
              </a:rPr>
              <a:t>LR</a:t>
            </a:r>
            <a:r>
              <a:rPr lang="en-US" altLang="zh-CN" sz="2800" dirty="0"/>
              <a:t> image.</a:t>
            </a:r>
            <a:endParaRPr lang="zh-CN" altLang="en-US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60" y="2350286"/>
            <a:ext cx="2690780" cy="2690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 descr="C:\Users\78714\Documents\Tencent Files\787144361\FileRecv\baby_LRBI_x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80" y="3207996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/>
          <p:cNvSpPr/>
          <p:nvPr/>
        </p:nvSpPr>
        <p:spPr>
          <a:xfrm>
            <a:off x="1974268" y="3284984"/>
            <a:ext cx="3317812" cy="89837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Super</a:t>
            </a: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b="1" dirty="0">
                <a:solidFill>
                  <a:schemeClr val="tx1"/>
                </a:solidFill>
              </a:rPr>
              <a:t>resolution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748" y="4249313"/>
            <a:ext cx="1626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F0"/>
                </a:solidFill>
              </a:rPr>
              <a:t>Low resolution </a:t>
            </a:r>
          </a:p>
          <a:p>
            <a:pPr algn="ctr"/>
            <a:r>
              <a:rPr lang="en-US" altLang="zh-CN" dirty="0">
                <a:solidFill>
                  <a:srgbClr val="00B0F0"/>
                </a:solidFill>
              </a:rPr>
              <a:t>image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51529" y="5048044"/>
            <a:ext cx="1670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High resolution 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image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4622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animBg="1"/>
      <p:bldP spid="8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" y="2636916"/>
            <a:ext cx="9073008" cy="204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57200" y="-99392"/>
            <a:ext cx="8229600" cy="1143001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Network investigation(1)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836712"/>
            <a:ext cx="9073008" cy="1368822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dirty="0"/>
              <a:t>Ablation investigations on the effects of </a:t>
            </a:r>
            <a:r>
              <a:rPr lang="en-US" altLang="zh-CN" sz="2800" dirty="0"/>
              <a:t>the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local dense group (LDG), </a:t>
            </a:r>
            <a:r>
              <a:rPr lang="en-US" altLang="zh-CN" sz="2400" dirty="0"/>
              <a:t>input shortcut connection (ISC), compression shortcut connection (CSC) and multi-scale block(MSB) </a:t>
            </a:r>
            <a:r>
              <a:rPr lang="en-US" altLang="zh-CN" sz="1000" dirty="0"/>
              <a:t/>
            </a:r>
            <a:br>
              <a:rPr lang="en-US" altLang="zh-CN" sz="1000" dirty="0"/>
            </a:br>
            <a:endParaRPr lang="zh-CN" altLang="en-US" sz="1000" dirty="0"/>
          </a:p>
        </p:txBody>
      </p:sp>
      <p:sp>
        <p:nvSpPr>
          <p:cNvPr id="27" name="矩形 26"/>
          <p:cNvSpPr/>
          <p:nvPr/>
        </p:nvSpPr>
        <p:spPr>
          <a:xfrm>
            <a:off x="3059832" y="2984004"/>
            <a:ext cx="648072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86838" y="2984004"/>
            <a:ext cx="648072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03025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27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" y="2636916"/>
            <a:ext cx="9073008" cy="204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57200" y="-99392"/>
            <a:ext cx="8229600" cy="1143001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Network investigation(2)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836712"/>
            <a:ext cx="9073008" cy="1368822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dirty="0"/>
              <a:t>Ablation investigations on the effects of </a:t>
            </a:r>
            <a:r>
              <a:rPr lang="en-US" altLang="zh-CN" sz="2800" dirty="0"/>
              <a:t>the</a:t>
            </a:r>
            <a:r>
              <a:rPr lang="en-US" altLang="zh-CN" sz="2400" dirty="0"/>
              <a:t> local dense group (LDG), </a:t>
            </a:r>
            <a:r>
              <a:rPr lang="en-US" altLang="zh-CN" sz="2400" dirty="0">
                <a:solidFill>
                  <a:srgbClr val="FF0000"/>
                </a:solidFill>
              </a:rPr>
              <a:t>input shortcut connection (ISC), </a:t>
            </a:r>
            <a:r>
              <a:rPr lang="en-US" altLang="zh-CN" sz="2400" dirty="0"/>
              <a:t>compression shortcut connection (CSC) and multi-scale block(MSB) </a:t>
            </a:r>
            <a:r>
              <a:rPr lang="en-US" altLang="zh-CN" sz="1000" dirty="0"/>
              <a:t/>
            </a:r>
            <a:br>
              <a:rPr lang="en-US" altLang="zh-CN" sz="1000" dirty="0"/>
            </a:br>
            <a:endParaRPr lang="zh-CN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2253" y="462571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4196" y="462571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5921" y="462571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9814" y="462571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6376" y="462571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84139" y="461847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81324" y="2960648"/>
            <a:ext cx="648072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29396" y="2960648"/>
            <a:ext cx="648072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710220" y="2960648"/>
            <a:ext cx="648072" cy="165618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382694" y="2960648"/>
            <a:ext cx="648072" cy="165618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701743" y="2960648"/>
            <a:ext cx="650703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380864" y="2959656"/>
            <a:ext cx="648072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" y="2564904"/>
            <a:ext cx="9073008" cy="204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57200" y="-99392"/>
            <a:ext cx="8229600" cy="1143001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Network investigation(3)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836712"/>
            <a:ext cx="9073008" cy="1368822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dirty="0"/>
              <a:t>Ablation investigations on the effects of </a:t>
            </a:r>
            <a:r>
              <a:rPr lang="en-US" altLang="zh-CN" sz="2800" dirty="0"/>
              <a:t>the</a:t>
            </a:r>
            <a:r>
              <a:rPr lang="en-US" altLang="zh-CN" sz="2400" dirty="0"/>
              <a:t> local dense group (LDG), input shortcut connection (ISC),</a:t>
            </a:r>
            <a:r>
              <a:rPr lang="en-US" altLang="zh-CN" sz="2400" dirty="0">
                <a:solidFill>
                  <a:srgbClr val="FF0000"/>
                </a:solidFill>
              </a:rPr>
              <a:t> compression shortcut connection (CSC)</a:t>
            </a:r>
            <a:r>
              <a:rPr lang="en-US" altLang="zh-CN" sz="2400" dirty="0"/>
              <a:t> and multi-scale block(MSB) </a:t>
            </a:r>
            <a:r>
              <a:rPr lang="en-US" altLang="zh-CN" sz="1000" dirty="0"/>
              <a:t/>
            </a:r>
            <a:br>
              <a:rPr lang="en-US" altLang="zh-CN" sz="1000" dirty="0"/>
            </a:br>
            <a:endParaRPr lang="zh-CN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427984" y="458112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89927" y="458112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41652" y="458112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5545" y="458112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36296" y="458112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6502" y="458112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62388" y="2888940"/>
            <a:ext cx="667008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030307" y="2888940"/>
            <a:ext cx="648072" cy="165618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724128" y="2888940"/>
            <a:ext cx="648072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382694" y="2882280"/>
            <a:ext cx="648072" cy="165618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053012" y="2888940"/>
            <a:ext cx="648072" cy="1649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388424" y="2888940"/>
            <a:ext cx="648072" cy="1649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35" grpId="0"/>
      <p:bldP spid="36" grpId="0"/>
      <p:bldP spid="37" grpId="0"/>
      <p:bldP spid="38" grpId="0"/>
      <p:bldP spid="42" grpId="0" animBg="1"/>
      <p:bldP spid="44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" y="2564904"/>
            <a:ext cx="9073008" cy="204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57200" y="-99392"/>
            <a:ext cx="8229600" cy="1143001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Network investigation(4)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836712"/>
            <a:ext cx="9073008" cy="1368822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dirty="0"/>
              <a:t>Ablation investigations on the effects of </a:t>
            </a:r>
            <a:r>
              <a:rPr lang="en-US" altLang="zh-CN" sz="2800" dirty="0">
                <a:solidFill>
                  <a:srgbClr val="FF0000"/>
                </a:solidFill>
              </a:rPr>
              <a:t>the</a:t>
            </a:r>
            <a:r>
              <a:rPr lang="en-US" altLang="zh-CN" sz="2400" dirty="0">
                <a:solidFill>
                  <a:srgbClr val="FF0000"/>
                </a:solidFill>
              </a:rPr>
              <a:t> local dense group (LDG), input shortcut connection (ISC), compression shortcut connection (CSC)</a:t>
            </a:r>
            <a:r>
              <a:rPr lang="en-US" altLang="zh-CN" sz="2400" dirty="0"/>
              <a:t> and multi-scale block(MSB) </a:t>
            </a:r>
            <a:r>
              <a:rPr lang="en-US" altLang="zh-CN" sz="1000" dirty="0"/>
              <a:t/>
            </a:r>
            <a:br>
              <a:rPr lang="en-US" altLang="zh-CN" sz="1000" dirty="0"/>
            </a:br>
            <a:endParaRPr lang="zh-CN" altLang="en-US" sz="1000" dirty="0"/>
          </a:p>
        </p:txBody>
      </p:sp>
      <p:sp>
        <p:nvSpPr>
          <p:cNvPr id="42" name="矩形 41"/>
          <p:cNvSpPr/>
          <p:nvPr/>
        </p:nvSpPr>
        <p:spPr>
          <a:xfrm>
            <a:off x="3048472" y="2888940"/>
            <a:ext cx="667008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372200" y="2882280"/>
            <a:ext cx="648072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2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" y="2564904"/>
            <a:ext cx="9073008" cy="204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57200" y="-99392"/>
            <a:ext cx="8229600" cy="1143001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Network investigation(5)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836712"/>
            <a:ext cx="9073008" cy="1368822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dirty="0"/>
              <a:t>Ablation investigations on the effects of </a:t>
            </a:r>
            <a:r>
              <a:rPr lang="en-US" altLang="zh-CN" sz="2800" dirty="0"/>
              <a:t>the</a:t>
            </a:r>
            <a:r>
              <a:rPr lang="en-US" altLang="zh-CN" sz="2400" dirty="0"/>
              <a:t> local dense group (LDG), input shortcut connection (ISC), compression shortcut connection (CSC) and </a:t>
            </a:r>
            <a:r>
              <a:rPr lang="en-US" altLang="zh-CN" sz="2400" dirty="0">
                <a:solidFill>
                  <a:srgbClr val="FF0000"/>
                </a:solidFill>
              </a:rPr>
              <a:t>multi-scale block(MSB) </a:t>
            </a:r>
            <a:r>
              <a:rPr lang="en-US" altLang="zh-CN" sz="1000" dirty="0"/>
              <a:t/>
            </a:r>
            <a:br>
              <a:rPr lang="en-US" altLang="zh-CN" sz="1000" dirty="0"/>
            </a:br>
            <a:endParaRPr lang="zh-CN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160737" y="458112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45737" y="460641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4405" y="458112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6833" y="454512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4411" y="455414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25011" y="458112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0896" y="2903828"/>
            <a:ext cx="667008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707904" y="2897964"/>
            <a:ext cx="667008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020028" y="2888940"/>
            <a:ext cx="667008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368162" y="2888940"/>
            <a:ext cx="667008" cy="165618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369488" y="2897964"/>
            <a:ext cx="667008" cy="165618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30584" y="2881144"/>
            <a:ext cx="667008" cy="1656184"/>
          </a:xfrm>
          <a:prstGeom prst="rect">
            <a:avLst/>
          </a:prstGeom>
          <a:noFill/>
          <a:ln>
            <a:solidFill>
              <a:srgbClr val="D30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77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108520" y="-171400"/>
            <a:ext cx="8229600" cy="1143001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Network investigation(6)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3996" y="764704"/>
                <a:ext cx="9361040" cy="1296144"/>
              </a:xfrm>
            </p:spPr>
            <p:txBody>
              <a:bodyPr rtlCol="0">
                <a:noAutofit/>
              </a:bodyPr>
              <a:lstStyle/>
              <a:p>
                <a:r>
                  <a:rPr lang="en-US" altLang="zh-CN" sz="2800" dirty="0">
                    <a:solidFill>
                      <a:srgbClr val="FF0000"/>
                    </a:solidFill>
                  </a:rPr>
                  <a:t>Visual convergence analysis </a:t>
                </a:r>
                <a:r>
                  <a:rPr lang="en-US" altLang="zh-CN" sz="2800" dirty="0"/>
                  <a:t>on Set5 for 4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×</m:t>
                    </m:r>
                  </m:oMath>
                </a14:m>
                <a:r>
                  <a:rPr lang="en-US" altLang="zh-CN" sz="2800" dirty="0"/>
                  <a:t> SR in 100 epochs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96" y="764704"/>
                <a:ext cx="9361040" cy="1296144"/>
              </a:xfrm>
              <a:blipFill rotWithShape="1">
                <a:blip r:embed="rId3"/>
                <a:stretch>
                  <a:fillRect l="-1107" t="-4225" r="-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0380"/>
            <a:ext cx="6784191" cy="527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81754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374" y="-82377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Parameters VS. PSNR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47711"/>
            <a:ext cx="7848872" cy="598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8920" y="2420888"/>
            <a:ext cx="5886163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i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</a:rPr>
              <a:t>Thank you!</a:t>
            </a:r>
            <a:endParaRPr lang="zh-CN" altLang="en-US" sz="9600" b="1" i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4750" y="0"/>
            <a:ext cx="59737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43942" y="1700808"/>
            <a:ext cx="8256115" cy="3096344"/>
          </a:xfrm>
        </p:spPr>
        <p:txBody>
          <a:bodyPr/>
          <a:lstStyle/>
          <a:p>
            <a:r>
              <a:rPr lang="it-IT" altLang="zh-CN" dirty="0"/>
              <a:t>To </a:t>
            </a:r>
            <a:r>
              <a:rPr lang="en-US" altLang="zh-CN" dirty="0"/>
              <a:t>make full use of </a:t>
            </a:r>
            <a:r>
              <a:rPr lang="it-IT" altLang="zh-CN" dirty="0">
                <a:solidFill>
                  <a:srgbClr val="FF0000"/>
                </a:solidFill>
              </a:rPr>
              <a:t>multi-scale</a:t>
            </a:r>
            <a:r>
              <a:rPr lang="it-IT" altLang="zh-CN" dirty="0"/>
              <a:t> and </a:t>
            </a:r>
            <a:r>
              <a:rPr lang="it-IT" altLang="zh-CN" dirty="0">
                <a:solidFill>
                  <a:srgbClr val="FF0000"/>
                </a:solidFill>
              </a:rPr>
              <a:t>multi-level</a:t>
            </a:r>
            <a:r>
              <a:rPr lang="it-IT" altLang="zh-CN" dirty="0"/>
              <a:t> </a:t>
            </a:r>
            <a:r>
              <a:rPr lang="it-IT" altLang="zh-CN" dirty="0">
                <a:solidFill>
                  <a:srgbClr val="FF0000"/>
                </a:solidFill>
              </a:rPr>
              <a:t>features</a:t>
            </a:r>
            <a:r>
              <a:rPr lang="it-IT" altLang="zh-CN" dirty="0"/>
              <a:t> from the LR image, we propose a novel </a:t>
            </a:r>
            <a:r>
              <a:rPr lang="it-IT" altLang="zh-CN" dirty="0">
                <a:solidFill>
                  <a:srgbClr val="FF0000"/>
                </a:solidFill>
              </a:rPr>
              <a:t>multi-scale residual hierarchical dense network.</a:t>
            </a:r>
            <a:br>
              <a:rPr lang="it-IT" altLang="zh-CN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4624"/>
            <a:ext cx="4498975" cy="679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57200" y="116632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Contributions: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3575" y="1412875"/>
            <a:ext cx="8229600" cy="5184775"/>
          </a:xfrm>
        </p:spPr>
        <p:txBody>
          <a:bodyPr/>
          <a:lstStyle/>
          <a:p>
            <a:r>
              <a:rPr lang="en-US" altLang="zh-CN" dirty="0"/>
              <a:t>propose a unified framework multi-scale residual </a:t>
            </a:r>
            <a:r>
              <a:rPr lang="it-IT" altLang="zh-CN" dirty="0"/>
              <a:t>hierarchical dense network</a:t>
            </a:r>
            <a:r>
              <a:rPr lang="en-US" altLang="zh-CN" dirty="0"/>
              <a:t>, which aims at making full use of multi-scale and multi-level features in the LR input image </a:t>
            </a:r>
          </a:p>
          <a:p>
            <a:r>
              <a:rPr lang="en-US" altLang="zh-CN" dirty="0"/>
              <a:t>propose a residual </a:t>
            </a:r>
            <a:r>
              <a:rPr lang="it-IT" altLang="zh-CN" dirty="0"/>
              <a:t>hierarchical dense </a:t>
            </a:r>
            <a:r>
              <a:rPr lang="en-US" altLang="zh-CN" dirty="0"/>
              <a:t>module to focus on global and local multi-level features </a:t>
            </a:r>
          </a:p>
          <a:p>
            <a:r>
              <a:rPr lang="en-US" altLang="zh-CN" dirty="0"/>
              <a:t>propose a residual multi-scale structure to detect multi-scale features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6512" y="-99392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Network architecture</a:t>
            </a:r>
            <a:endParaRPr lang="zh-CN" altLang="en-US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764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">
            <a:extLst>
              <a:ext uri="{FF2B5EF4-FFF2-40B4-BE49-F238E27FC236}">
                <a16:creationId xmlns:a16="http://schemas.microsoft.com/office/drawing/2014/main" xmlns="" id="{CD0DE1A5-DAB3-4AFC-912E-FC46F379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764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5" b="96452" l="4605" r="89870">
                        <a14:foregroundMark x1="19447" y1="12151" x2="19393" y2="44194"/>
                        <a14:foregroundMark x1="19393" y1="44194" x2="31203" y2="46452"/>
                        <a14:foregroundMark x1="30884" y1="22838" x2="30769" y2="14301"/>
                        <a14:foregroundMark x1="31203" y1="46452" x2="30919" y2="25414"/>
                        <a14:foregroundMark x1="30769" y1="14301" x2="25677" y2="9892"/>
                        <a14:foregroundMark x1="25677" y1="9892" x2="19989" y2="10860"/>
                        <a14:foregroundMark x1="19989" y1="10860" x2="18743" y2="12151"/>
                        <a14:foregroundMark x1="17497" y1="32151" x2="17822" y2="43011"/>
                        <a14:foregroundMark x1="17822" y1="43011" x2="19177" y2="44086"/>
                        <a14:foregroundMark x1="18310" y1="11075" x2="30607" y2="13548"/>
                        <a14:foregroundMark x1="5146" y1="75376" x2="5634" y2="86344"/>
                        <a14:foregroundMark x1="5634" y1="86344" x2="9805" y2="95269"/>
                        <a14:foregroundMark x1="9805" y1="95269" x2="20368" y2="94194"/>
                        <a14:foregroundMark x1="20368" y1="94194" x2="25840" y2="94194"/>
                        <a14:foregroundMark x1="25840" y1="94194" x2="27681" y2="84516"/>
                        <a14:foregroundMark x1="27681" y1="84516" x2="25298" y2="74946"/>
                        <a14:foregroundMark x1="25298" y1="74946" x2="4605" y2="76129"/>
                        <a14:foregroundMark x1="4225" y1="85806" x2="5200" y2="96452"/>
                        <a14:foregroundMark x1="5200" y1="96452" x2="5525" y2="96452"/>
                        <a14:foregroundMark x1="21398" y1="84516" x2="16089" y2="84301"/>
                        <a14:foregroundMark x1="16089" y1="84301" x2="26273" y2="84516"/>
                        <a14:backgroundMark x1="37053" y1="11075" x2="32665" y2="17312"/>
                        <a14:backgroundMark x1="32665" y1="17312" x2="31419" y2="25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7649" cy="4608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7650" y="406946"/>
            <a:ext cx="9180512" cy="5715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sz="3200" dirty="0"/>
              <a:t>Multi-scale residual hierarchical dense block</a:t>
            </a:r>
            <a:br>
              <a:rPr lang="en-US" altLang="zh-CN" sz="3200" dirty="0"/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7B2C1A4-5728-407A-AFC0-C138AFEBFA06}"/>
              </a:ext>
            </a:extLst>
          </p:cNvPr>
          <p:cNvSpPr/>
          <p:nvPr/>
        </p:nvSpPr>
        <p:spPr>
          <a:xfrm>
            <a:off x="1763688" y="2060848"/>
            <a:ext cx="1080120" cy="15841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F256E02-02A1-44C7-AABA-36CBF8CBCBED}"/>
              </a:ext>
            </a:extLst>
          </p:cNvPr>
          <p:cNvSpPr/>
          <p:nvPr/>
        </p:nvSpPr>
        <p:spPr>
          <a:xfrm>
            <a:off x="251520" y="4941168"/>
            <a:ext cx="2376264" cy="10801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BF99F21-5DC9-48ED-9B9E-E09710E43E9D}"/>
              </a:ext>
            </a:extLst>
          </p:cNvPr>
          <p:cNvSpPr txBox="1"/>
          <p:nvPr/>
        </p:nvSpPr>
        <p:spPr>
          <a:xfrm>
            <a:off x="2843808" y="627638"/>
            <a:ext cx="399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(MS-RHDB)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415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3" y="-27384"/>
            <a:ext cx="893936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sz="3600" dirty="0"/>
              <a:t>Multi-scale residual hierarchical dense block</a:t>
            </a:r>
            <a:endParaRPr lang="zh-CN" altLang="en-US" sz="3600" dirty="0"/>
          </a:p>
        </p:txBody>
      </p:sp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24099"/>
            <a:ext cx="881456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>
            <a:extLst>
              <a:ext uri="{FF2B5EF4-FFF2-40B4-BE49-F238E27FC236}">
                <a16:creationId xmlns:a16="http://schemas.microsoft.com/office/drawing/2014/main" xmlns="" id="{8D8995F0-E808-40C9-AC82-4DFA7C448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74961"/>
            <a:ext cx="881456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492" y1="62899" x2="80888" y2="76729"/>
                        <a14:foregroundMark x1="80809" y1="63298" x2="80650" y2="64096"/>
                        <a14:foregroundMark x1="85329" y1="70745" x2="88263" y2="71144"/>
                        <a14:foregroundMark x1="70817" y1="11303" x2="72244" y2="20878"/>
                        <a14:foregroundMark x1="72244" y1="20878" x2="71372" y2="10239"/>
                        <a14:foregroundMark x1="71372" y1="10239" x2="70500" y2="17686"/>
                        <a14:foregroundMark x1="75575" y1="13830" x2="81443" y2="15559"/>
                        <a14:foregroundMark x1="81443" y1="15559" x2="75813" y2="15824"/>
                        <a14:foregroundMark x1="75813" y1="15824" x2="81285" y2="16888"/>
                        <a14:foregroundMark x1="81285" y1="16888" x2="74941" y2="14761"/>
                        <a14:foregroundMark x1="74941" y1="14761" x2="80571" y2="14229"/>
                        <a14:foregroundMark x1="80571" y1="14229" x2="75337" y2="18351"/>
                        <a14:foregroundMark x1="75337" y1="18351" x2="78430" y2="19149"/>
                        <a14:foregroundMark x1="75258" y1="14628" x2="75258" y2="18484"/>
                        <a14:foregroundMark x1="74306" y1="13564" x2="81126" y2="13165"/>
                        <a14:foregroundMark x1="74385" y1="13564" x2="75178" y2="13564"/>
                        <a14:foregroundMark x1="73989" y1="15160" x2="74068" y2="15293"/>
                        <a14:foregroundMark x1="81523" y1="14628" x2="82236" y2="13298"/>
                        <a14:foregroundMark x1="81205" y1="13298" x2="82316" y2="13165"/>
                        <a14:foregroundMark x1="82712" y1="13564" x2="78113" y2="19814"/>
                        <a14:foregroundMark x1="78113" y1="19814" x2="73592" y2="19814"/>
                        <a14:foregroundMark x1="81601" y1="15560" x2="79064" y2="20080"/>
                        <a14:foregroundMark x1="82871" y1="13298" x2="82647" y2="13697"/>
                        <a14:foregroundMark x1="79064" y1="20080" x2="77954" y2="20346"/>
                        <a14:foregroundMark x1="73434" y1="12766" x2="82950" y2="12766"/>
                        <a14:foregroundMark x1="79461" y1="21144" x2="81844" y2="17021"/>
                        <a14:foregroundMark x1="81761" y1="17553" x2="80571" y2="20213"/>
                        <a14:foregroundMark x1="82236" y1="15160" x2="82078" y2="15824"/>
                        <a14:backgroundMark x1="57256" y1="69814" x2="52974" y2="76197"/>
                        <a14:backgroundMark x1="52974" y1="76197" x2="58842" y2="68351"/>
                        <a14:backgroundMark x1="58842" y1="68351" x2="50119" y2="82580"/>
                        <a14:backgroundMark x1="50119" y1="82580" x2="59318" y2="69149"/>
                        <a14:backgroundMark x1="59318" y1="69149" x2="52895" y2="81250"/>
                        <a14:backgroundMark x1="52895" y1="81250" x2="56701" y2="73404"/>
                        <a14:backgroundMark x1="56701" y1="73404" x2="52974" y2="85106"/>
                        <a14:backgroundMark x1="52974" y1="85106" x2="56542" y2="70080"/>
                        <a14:backgroundMark x1="56542" y1="70080" x2="61538" y2="60771"/>
                        <a14:backgroundMark x1="61538" y1="60771" x2="64235" y2="70878"/>
                        <a14:backgroundMark x1="64235" y1="70878" x2="54163" y2="75931"/>
                        <a14:backgroundMark x1="54163" y1="75931" x2="56939" y2="66888"/>
                        <a14:backgroundMark x1="56939" y1="66888" x2="64552" y2="62633"/>
                        <a14:backgroundMark x1="64552" y1="62633" x2="61221" y2="76064"/>
                        <a14:backgroundMark x1="61221" y1="76064" x2="48692" y2="85638"/>
                        <a14:backgroundMark x1="48692" y1="85638" x2="41713" y2="86569"/>
                        <a14:backgroundMark x1="41713" y1="86569" x2="54322" y2="72473"/>
                        <a14:backgroundMark x1="54322" y1="72473" x2="59715" y2="75133"/>
                        <a14:backgroundMark x1="59715" y1="75133" x2="54877" y2="85106"/>
                        <a14:backgroundMark x1="54877" y1="85106" x2="56939" y2="74601"/>
                        <a14:backgroundMark x1="56939" y1="74601" x2="62014" y2="69149"/>
                        <a14:backgroundMark x1="62014" y1="69149" x2="67248" y2="72207"/>
                        <a14:backgroundMark x1="67248" y1="72207" x2="58287" y2="79388"/>
                        <a14:backgroundMark x1="58287" y1="79388" x2="63680" y2="75532"/>
                        <a14:backgroundMark x1="63680" y1="75532" x2="58684" y2="80851"/>
                        <a14:backgroundMark x1="58684" y1="80851" x2="66693" y2="74734"/>
                        <a14:backgroundMark x1="66693" y1="74734" x2="59715" y2="85638"/>
                        <a14:backgroundMark x1="59715" y1="85638" x2="63521" y2="76862"/>
                        <a14:backgroundMark x1="63521" y1="76862" x2="70262" y2="77527"/>
                        <a14:backgroundMark x1="70262" y1="77527" x2="65186" y2="74468"/>
                        <a14:backgroundMark x1="65186" y1="74468" x2="65266" y2="74734"/>
                        <a14:backgroundMark x1="54243" y1="56782" x2="54243" y2="56782"/>
                        <a14:backgroundMark x1="54322" y1="50798" x2="54322" y2="50798"/>
                        <a14:backgroundMark x1="54322" y1="50798" x2="54322" y2="50798"/>
                        <a14:backgroundMark x1="37431" y1="28324" x2="37431" y2="28324"/>
                        <a14:backgroundMark x1="84219" y1="16622" x2="84457" y2="16755"/>
                        <a14:backgroundMark x1="83822" y1="15824" x2="84774" y2="15160"/>
                        <a14:backgroundMark x1="84933" y1="16090" x2="84060" y2="15559"/>
                        <a14:backgroundMark x1="82950" y1="16381" x2="82950" y2="17021"/>
                        <a14:backgroundMark x1="82950" y1="13697" x2="82950" y2="15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7" y="1374961"/>
            <a:ext cx="8814565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3" y="-27384"/>
            <a:ext cx="893936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sz="3600" dirty="0"/>
              <a:t>Multi-scale block </a:t>
            </a:r>
            <a:r>
              <a:rPr lang="en-US" altLang="zh-CN" sz="3600" dirty="0">
                <a:solidFill>
                  <a:srgbClr val="FF0000"/>
                </a:solidFill>
              </a:rPr>
              <a:t>(MSB)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2FCF0BB-53C5-4DA0-8148-AA4236063A73}"/>
              </a:ext>
            </a:extLst>
          </p:cNvPr>
          <p:cNvSpPr/>
          <p:nvPr/>
        </p:nvSpPr>
        <p:spPr>
          <a:xfrm>
            <a:off x="6084168" y="1628800"/>
            <a:ext cx="1512168" cy="115212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57F1583-33FC-42F5-A9D9-FD0D1C9B0F60}"/>
              </a:ext>
            </a:extLst>
          </p:cNvPr>
          <p:cNvSpPr/>
          <p:nvPr/>
        </p:nvSpPr>
        <p:spPr>
          <a:xfrm>
            <a:off x="7100664" y="4390585"/>
            <a:ext cx="1080120" cy="13426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9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1143000"/>
          </a:xfrm>
        </p:spPr>
        <p:txBody>
          <a:bodyPr/>
          <a:lstStyle/>
          <a:p>
            <a:pPr marL="571500" indent="-571500" algn="l">
              <a:buFont typeface="Wingdings" pitchFamily="2" charset="2"/>
              <a:buChar char="Ø"/>
            </a:pPr>
            <a:r>
              <a:rPr lang="en-US" altLang="zh-CN" dirty="0"/>
              <a:t>Multi-scale block(MSB)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136617"/>
              </p:ext>
            </p:extLst>
          </p:nvPr>
        </p:nvGraphicFramePr>
        <p:xfrm>
          <a:off x="0" y="1268760"/>
          <a:ext cx="5975076" cy="5328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68760"/>
                        <a:ext cx="5975076" cy="5328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91259" y="2276872"/>
            <a:ext cx="3131840" cy="29546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sz="2400" dirty="0"/>
              <a:t>Motivation: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400" dirty="0"/>
              <a:t>detect more useful components of the</a:t>
            </a:r>
            <a:br>
              <a:rPr lang="en-US" altLang="zh-CN" sz="2400" dirty="0"/>
            </a:br>
            <a:r>
              <a:rPr lang="en-US" altLang="zh-CN" sz="2400" dirty="0"/>
              <a:t>fused DID features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400" dirty="0"/>
              <a:t>make the network efficient and stable </a:t>
            </a:r>
            <a:br>
              <a:rPr lang="en-US" altLang="zh-CN" sz="2400" dirty="0"/>
            </a:br>
            <a:endParaRPr lang="en-US" altLang="zh-CN" sz="2400" dirty="0"/>
          </a:p>
          <a:p>
            <a:endParaRPr lang="zh-CN" alt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4799</TotalTime>
  <Words>2549</Words>
  <Application>Microsoft Office PowerPoint</Application>
  <PresentationFormat>全屏显示(4:3)</PresentationFormat>
  <Paragraphs>189</Paragraphs>
  <Slides>27</Slides>
  <Notes>27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Office 主题​​</vt:lpstr>
      <vt:lpstr>PDF</vt:lpstr>
      <vt:lpstr>PowerPoint 演示文稿</vt:lpstr>
      <vt:lpstr>Single Image Super Resolution</vt:lpstr>
      <vt:lpstr>Motivation</vt:lpstr>
      <vt:lpstr>Contributions:</vt:lpstr>
      <vt:lpstr>Network architecture</vt:lpstr>
      <vt:lpstr>Multi-scale residual hierarchical dense block </vt:lpstr>
      <vt:lpstr>Multi-scale residual hierarchical dense block</vt:lpstr>
      <vt:lpstr>Multi-scale block (MSB)</vt:lpstr>
      <vt:lpstr>Multi-scale block(MSB)</vt:lpstr>
      <vt:lpstr>Sub-dense block  (SDB)</vt:lpstr>
      <vt:lpstr>Sub-dense block(SDB)</vt:lpstr>
      <vt:lpstr>Training details</vt:lpstr>
      <vt:lpstr>Experimental result(1)</vt:lpstr>
      <vt:lpstr>Experimental result(2)</vt:lpstr>
      <vt:lpstr>Experimental result(3)</vt:lpstr>
      <vt:lpstr>Experimental result(4)</vt:lpstr>
      <vt:lpstr>Experimental result(5)</vt:lpstr>
      <vt:lpstr>Experimental result(6)</vt:lpstr>
      <vt:lpstr>Experimental result(7)</vt:lpstr>
      <vt:lpstr>Network investigation(1)</vt:lpstr>
      <vt:lpstr>Network investigation(2)</vt:lpstr>
      <vt:lpstr>Network investigation(3)</vt:lpstr>
      <vt:lpstr>Network investigation(4)</vt:lpstr>
      <vt:lpstr>Network investigation(5)</vt:lpstr>
      <vt:lpstr>Network investigation(6)</vt:lpstr>
      <vt:lpstr>Parameters VS. PSNR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yitong yan</dc:creator>
  <cp:lastModifiedBy>yitong yan</cp:lastModifiedBy>
  <cp:revision>137</cp:revision>
  <dcterms:created xsi:type="dcterms:W3CDTF">2019-03-01T01:46:08Z</dcterms:created>
  <dcterms:modified xsi:type="dcterms:W3CDTF">2019-03-18T03:11:43Z</dcterms:modified>
</cp:coreProperties>
</file>